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452" r:id="rId2"/>
    <p:sldId id="450" r:id="rId3"/>
    <p:sldId id="441" r:id="rId4"/>
    <p:sldId id="442" r:id="rId5"/>
    <p:sldId id="443" r:id="rId6"/>
    <p:sldId id="444" r:id="rId7"/>
    <p:sldId id="445" r:id="rId8"/>
    <p:sldId id="446" r:id="rId9"/>
    <p:sldId id="436" r:id="rId10"/>
    <p:sldId id="437" r:id="rId11"/>
    <p:sldId id="438" r:id="rId12"/>
    <p:sldId id="439" r:id="rId13"/>
    <p:sldId id="432" r:id="rId14"/>
    <p:sldId id="433" r:id="rId15"/>
    <p:sldId id="435" r:id="rId16"/>
    <p:sldId id="349" r:id="rId17"/>
    <p:sldId id="458" r:id="rId18"/>
    <p:sldId id="321" r:id="rId19"/>
    <p:sldId id="322" r:id="rId20"/>
    <p:sldId id="332" r:id="rId21"/>
    <p:sldId id="333" r:id="rId22"/>
    <p:sldId id="335" r:id="rId23"/>
    <p:sldId id="354" r:id="rId24"/>
    <p:sldId id="358" r:id="rId25"/>
    <p:sldId id="360" r:id="rId26"/>
    <p:sldId id="361" r:id="rId27"/>
    <p:sldId id="362" r:id="rId28"/>
    <p:sldId id="367" r:id="rId29"/>
    <p:sldId id="369" r:id="rId30"/>
    <p:sldId id="373" r:id="rId31"/>
    <p:sldId id="459" r:id="rId32"/>
    <p:sldId id="375" r:id="rId33"/>
    <p:sldId id="376" r:id="rId34"/>
    <p:sldId id="377" r:id="rId35"/>
    <p:sldId id="378" r:id="rId36"/>
    <p:sldId id="379" r:id="rId37"/>
    <p:sldId id="380" r:id="rId38"/>
    <p:sldId id="381" r:id="rId39"/>
    <p:sldId id="382" r:id="rId40"/>
    <p:sldId id="383" r:id="rId41"/>
    <p:sldId id="384" r:id="rId42"/>
    <p:sldId id="385" r:id="rId43"/>
    <p:sldId id="386" r:id="rId44"/>
    <p:sldId id="387" r:id="rId45"/>
    <p:sldId id="388" r:id="rId46"/>
    <p:sldId id="389" r:id="rId47"/>
    <p:sldId id="390" r:id="rId48"/>
    <p:sldId id="391" r:id="rId49"/>
    <p:sldId id="392" r:id="rId50"/>
    <p:sldId id="393" r:id="rId51"/>
    <p:sldId id="394" r:id="rId52"/>
    <p:sldId id="395" r:id="rId53"/>
    <p:sldId id="396" r:id="rId54"/>
    <p:sldId id="397" r:id="rId55"/>
    <p:sldId id="398" r:id="rId56"/>
    <p:sldId id="399" r:id="rId57"/>
    <p:sldId id="400" r:id="rId58"/>
    <p:sldId id="401" r:id="rId59"/>
    <p:sldId id="402" r:id="rId60"/>
    <p:sldId id="453" r:id="rId61"/>
    <p:sldId id="454" r:id="rId62"/>
    <p:sldId id="455" r:id="rId63"/>
    <p:sldId id="456" r:id="rId64"/>
    <p:sldId id="45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51" d="100"/>
          <a:sy n="51" d="100"/>
        </p:scale>
        <p:origin x="-1214" y="-8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4FEEC0-8332-4BD8-97D9-A3992D578A8E}" type="datetimeFigureOut">
              <a:rPr lang="en-US" smtClean="0"/>
              <a:pPr/>
              <a:t>12/08/2013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8AB4FA-EB82-4279-B3CD-C6EBBBA97ADF}" type="slidenum">
              <a:rPr lang="en-US" smtClean="0"/>
              <a:pPr/>
              <a:t>‹#›</a:t>
            </a:fld>
            <a:endParaRPr lang="en-US"/>
          </a:p>
        </p:txBody>
      </p:sp>
    </p:spTree>
    <p:extLst>
      <p:ext uri="{BB962C8B-B14F-4D97-AF65-F5344CB8AC3E}">
        <p14:creationId xmlns:p14="http://schemas.microsoft.com/office/powerpoint/2010/main" xmlns="" val="317958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artres.com/c/htm/Home.aspx"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www.artres.com/c/htm/TreePfLight.aspx?ID=L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rtres.com/c/htm/Home.aspx"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artres.com/c/htm/TreePfLight.aspx?ID=L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Creator: William Daniell, 1769-1837, British
Title: Madras, or Fort St. George, in the Bay of Bengal -- A Squall Passing Off
Title: Approaching Storm, Madras
Work Type: Painting
Work Type: landscape; marine art
Date: 1833
Material: Oil on canvas
Measurements: 27 x 42 inches (68.6 x 106.7 cm)
Description: No inscription
Description: Signed and dated, lower left: "W. D. 1833."
Repository: Yale Center for British Art, Paul Mellon Collection
Accession Number: B1981.25.209
Related Item: Pauline Rohatgi, Indian life and landscape by Western artists, paintings and drawings from the Victoria and Albert Museum, 17th to the early 20th century, Chhatrapati Shivaji Maharaj Vastu Sangrahalaya, Mumbai, 2008, pp. 245-49, fig. 2, N8214.5 I5 V53 2008 + (YCBA); Morna O'Neill, Company culture, British artists and the East India Company 1770-1830 : October 16, 2003-January 11, 2004., Yale Center for British Art, New Haven, 2003, no. 25, V 1199 (YCBA); Mary Webster, Johan Zoffany, 1733-1810, Yale University Press, New Haven [Conn.], 2011, p. 451, fig. 338, NJ18 Z68 W43 2011 + (YCBA); Painting in England 1700-1850 from the Collection of Mr. and Mrs. Paul Mellon, The Royal Academy of Arts Winter Exhibition 1964-65., Royal Academy of Arts, London, UK, 1964, p. 49 (v.1), no. 179, ND466 R68 1964/65 (YCBA) , V. 2 is only available on MICROFICHE; See Fiche B214; Virginia Museum of Fine Arts, Painting in England 1700-1850, collection of Mr. &amp; Mrs. Paul Mellon., Richmond, VA, 1963, p. 96 (v.1), no. 150, pl. 68, ND466 V57 v.1-2 (YCBA); Yale University Art Gallery, Painting in England, 1700-1850, from the collection of Mr. and Mrs. Paul Mellon, [exhibition at] Yale University Art Gallery, April 15-June 20, 1965., vol. 1, W. Clowes and sons, , 1965, p. 20 (v.1), no. 69, ND466 Y35 (YCBA); Catalogue of English pictures and drawings, Christie's, June 24, 1960, p. 26, no. 118, Sales Catalogue (YCBA)
Related Item: http://collections.britishart.yale.edu/vufind/Record/1670837
Subject: Orientalism; wind; people; storm; waves; steeple; ocean; sea; shore (landform); tree; beach; lighthouse; boats; landscape; marines (visual works); church; fort; flag; Union Jack
Collection: Yale Center for British Art
Collection: http://britishart.yale.edu
ID Number: 719
Source: Yale Center for British Art
Rights: 
Rights: The Yale Center for British Art makes its photographic images of works believed to be in the public domain or with no known restrictions freely available.  Please review the Center's image use terms here:
Rights: http://britishart.yale.edu/collections/using-collections/image-use
Rights: ARTstor does not seek to restrict the use of this image beyond the Center's terms; however, should there be any third-party copyrights in this image, and should you use this image beyond the ARTstor terms of use, you are solely responsible for any necessary third-party copyright clearances.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6877">
              <a:defRPr/>
            </a:pPr>
            <a:r>
              <a:rPr lang="en-US" sz="1400" dirty="0">
                <a:latin typeface="Calibri" charset="0"/>
              </a:rPr>
              <a:t>Metadata schemas and cataloging screens are completely customizable.  Full size, </a:t>
            </a:r>
            <a:r>
              <a:rPr lang="en-US" sz="1400" dirty="0" err="1">
                <a:latin typeface="Calibri" charset="0"/>
              </a:rPr>
              <a:t>zoomable</a:t>
            </a:r>
            <a:r>
              <a:rPr lang="en-US" sz="1400" dirty="0">
                <a:latin typeface="Calibri" charset="0"/>
              </a:rPr>
              <a:t> images available during cataloging.  Draw upon integrated Getty vocabularies or add your own vocabulary values and share with the community.  Download the full size source image at any time.</a:t>
            </a:r>
          </a:p>
          <a:p>
            <a:endParaRPr lang="en-US" dirty="0"/>
          </a:p>
        </p:txBody>
      </p:sp>
      <p:sp>
        <p:nvSpPr>
          <p:cNvPr id="4" name="Footer Placeholder 3"/>
          <p:cNvSpPr>
            <a:spLocks noGrp="1"/>
          </p:cNvSpPr>
          <p:nvPr>
            <p:ph type="ftr" sz="quarter" idx="10"/>
          </p:nvPr>
        </p:nvSpPr>
        <p:spPr/>
        <p:txBody>
          <a:bodyPr/>
          <a:lstStyle/>
          <a:p>
            <a:pPr>
              <a:defRPr/>
            </a:pPr>
            <a:r>
              <a:rPr lang="en-GB" smtClean="0"/>
              <a:t>City, August 1, 2006 | Title | </a:t>
            </a:r>
            <a:fld id="{9BB624EE-0159-41D3-894C-9D4252A5E1C6}" type="slidenum">
              <a:rPr lang="en-GB" smtClean="0"/>
              <a:pPr>
                <a:defRPr/>
              </a:pPr>
              <a:t>22</a:t>
            </a:fld>
            <a:endParaRPr lang="en-GB"/>
          </a:p>
        </p:txBody>
      </p:sp>
    </p:spTree>
    <p:extLst>
      <p:ext uri="{BB962C8B-B14F-4D97-AF65-F5344CB8AC3E}">
        <p14:creationId xmlns:p14="http://schemas.microsoft.com/office/powerpoint/2010/main" xmlns="" val="821645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ftr" sz="quarter" idx="4"/>
          </p:nvPr>
        </p:nvSpPr>
        <p:spPr>
          <a:xfrm>
            <a:off x="914400" y="8640763"/>
            <a:ext cx="4718050" cy="179387"/>
          </a:xfrm>
        </p:spPr>
        <p:txBody>
          <a:bodyPr/>
          <a:lstStyle/>
          <a:p>
            <a:pPr>
              <a:defRPr/>
            </a:pPr>
            <a:r>
              <a:rPr lang="en-GB" smtClean="0">
                <a:latin typeface="Arial" charset="0"/>
              </a:rPr>
              <a:t>City, August 1, 2006 | Title | </a:t>
            </a:r>
            <a:fld id="{DBFF7E12-20AB-0445-9DC3-E952E12099CB}" type="slidenum">
              <a:rPr lang="en-GB" smtClean="0">
                <a:latin typeface="Arial" charset="0"/>
              </a:rPr>
              <a:pPr>
                <a:defRPr/>
              </a:pPr>
              <a:t>23</a:t>
            </a:fld>
            <a:endParaRPr lang="en-GB" smtClean="0">
              <a:latin typeface="Arial" charset="0"/>
            </a:endParaRPr>
          </a:p>
        </p:txBody>
      </p:sp>
      <p:sp>
        <p:nvSpPr>
          <p:cNvPr id="105474" name="Rectangle 2"/>
          <p:cNvSpPr>
            <a:spLocks noGrp="1" noRot="1" noChangeAspect="1" noChangeArrowheads="1" noTextEdit="1"/>
          </p:cNvSpPr>
          <p:nvPr>
            <p:ph type="sldImg"/>
          </p:nvPr>
        </p:nvSpPr>
        <p:spPr bwMode="auto">
          <a:xfrm>
            <a:off x="1125538" y="666750"/>
            <a:ext cx="4638675" cy="3479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bwMode="auto">
          <a:xfrm>
            <a:off x="908050" y="4367213"/>
            <a:ext cx="5065713" cy="40751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sz="1100">
                <a:latin typeface="Arial" charset="0"/>
              </a:rPr>
              <a:t>Harnessing the power of cloud computing</a:t>
            </a:r>
          </a:p>
          <a:p>
            <a:pPr eaLnBrk="1" hangingPunct="1"/>
            <a:r>
              <a:rPr lang="en-GB" sz="1100">
                <a:latin typeface="Arial" charset="0"/>
              </a:rPr>
              <a:t>-Content going into cloud (remotely stored), can get content out of cloud </a:t>
            </a:r>
          </a:p>
          <a:p>
            <a:pPr eaLnBrk="1" hangingPunct="1"/>
            <a:r>
              <a:rPr lang="en-GB" sz="1100">
                <a:latin typeface="Arial" charset="0"/>
              </a:rPr>
              <a:t>-Components don’t live locally, can be released directly from the cloud to end users using standard web browsers</a:t>
            </a:r>
          </a:p>
          <a:p>
            <a:pPr eaLnBrk="1" hangingPunct="1"/>
            <a:r>
              <a:rPr lang="en-GB" sz="1100">
                <a:latin typeface="Arial" charset="0"/>
              </a:rPr>
              <a:t>-You don’t have to worry about supporting infrastructure, servers. Everything is handled remotely</a:t>
            </a:r>
            <a:r>
              <a:rPr lang="en-GB">
                <a:latin typeface="Arial" charset="0"/>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7D82F7-B2D3-074D-A410-1C81BEE4AF88}" type="slidenum">
              <a:rPr lang="en-US" sz="1200">
                <a:latin typeface="Calibri" charset="0"/>
                <a:cs typeface="Arial" charset="0"/>
              </a:rPr>
              <a:pPr eaLnBrk="1" hangingPunct="1"/>
              <a:t>31</a:t>
            </a:fld>
            <a:endParaRPr lang="en-US" sz="1200">
              <a:latin typeface="Calibri" charset="0"/>
              <a:cs typeface="Arial" charset="0"/>
            </a:endParaRPr>
          </a:p>
        </p:txBody>
      </p:sp>
      <p:sp>
        <p:nvSpPr>
          <p:cNvPr id="15362"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bwMode="auto">
          <a:xfrm>
            <a:off x="990600" y="4343400"/>
            <a:ext cx="4876800" cy="3962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6"/>
          <p:cNvSpPr txBox="1">
            <a:spLocks noGrp="1" noChangeArrowheads="1"/>
          </p:cNvSpPr>
          <p:nvPr/>
        </p:nvSpPr>
        <p:spPr bwMode="auto">
          <a:xfrm>
            <a:off x="912813" y="8634413"/>
            <a:ext cx="471963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28688" eaLnBrk="0" hangingPunct="0">
              <a:defRPr sz="2400">
                <a:solidFill>
                  <a:schemeClr val="tx1"/>
                </a:solidFill>
                <a:latin typeface="Arial" charset="0"/>
                <a:ea typeface="ＭＳ Ｐゴシック" charset="0"/>
                <a:cs typeface="ＭＳ Ｐゴシック" charset="0"/>
              </a:defRPr>
            </a:lvl1pPr>
            <a:lvl2pPr marL="742950" indent="-285750" defTabSz="928688" eaLnBrk="0" hangingPunct="0">
              <a:defRPr sz="2400">
                <a:solidFill>
                  <a:schemeClr val="tx1"/>
                </a:solidFill>
                <a:latin typeface="Arial" charset="0"/>
                <a:ea typeface="ＭＳ Ｐゴシック" charset="0"/>
              </a:defRPr>
            </a:lvl2pPr>
            <a:lvl3pPr marL="1143000" indent="-228600" defTabSz="928688" eaLnBrk="0" hangingPunct="0">
              <a:defRPr sz="2400">
                <a:solidFill>
                  <a:schemeClr val="tx1"/>
                </a:solidFill>
                <a:latin typeface="Arial" charset="0"/>
                <a:ea typeface="ＭＳ Ｐゴシック" charset="0"/>
              </a:defRPr>
            </a:lvl3pPr>
            <a:lvl4pPr marL="1600200" indent="-228600" defTabSz="928688" eaLnBrk="0" hangingPunct="0">
              <a:defRPr sz="2400">
                <a:solidFill>
                  <a:schemeClr val="tx1"/>
                </a:solidFill>
                <a:latin typeface="Arial" charset="0"/>
                <a:ea typeface="ＭＳ Ｐゴシック" charset="0"/>
              </a:defRPr>
            </a:lvl4pPr>
            <a:lvl5pPr marL="2057400" indent="-228600" defTabSz="928688" eaLnBrk="0" hangingPunct="0">
              <a:defRPr sz="2400">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tx1"/>
                </a:solidFill>
                <a:latin typeface="Arial" charset="0"/>
                <a:ea typeface="ＭＳ Ｐゴシック" charset="0"/>
              </a:defRPr>
            </a:lvl9pPr>
          </a:lstStyle>
          <a:p>
            <a:r>
              <a:rPr lang="en-GB" sz="1200"/>
              <a:t>City, August 1, 2006 | Title | </a:t>
            </a:r>
            <a:fld id="{A90EF7E9-7068-DA49-965C-C19FEB8651CF}" type="slidenum">
              <a:rPr lang="en-GB" sz="1200"/>
              <a:pPr/>
              <a:t>32</a:t>
            </a:fld>
            <a:endParaRPr lang="en-GB" sz="1200"/>
          </a:p>
        </p:txBody>
      </p:sp>
      <p:sp>
        <p:nvSpPr>
          <p:cNvPr id="53250" name="Rectangle 2"/>
          <p:cNvSpPr>
            <a:spLocks noGrp="1" noRot="1" noChangeAspect="1" noChangeArrowheads="1" noTextEdit="1"/>
          </p:cNvSpPr>
          <p:nvPr>
            <p:ph type="sldImg"/>
          </p:nvPr>
        </p:nvSpPr>
        <p:spPr bwMode="auto">
          <a:xfrm>
            <a:off x="1122363" y="666750"/>
            <a:ext cx="4643437" cy="34813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bwMode="auto">
          <a:xfrm>
            <a:off x="908050" y="4367213"/>
            <a:ext cx="5064125" cy="4075112"/>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1401" tIns="45702" rIns="91401" bIns="45702"/>
          <a:lstStyle/>
          <a:p>
            <a:pPr marL="465138" lvl="4" indent="-182563" defTabSz="1009650">
              <a:lnSpc>
                <a:spcPct val="110000"/>
              </a:lnSpc>
              <a:spcAft>
                <a:spcPct val="50000"/>
              </a:spcAft>
              <a:buClr>
                <a:schemeClr val="tx1"/>
              </a:buClr>
              <a:buFontTx/>
              <a:buChar char="•"/>
            </a:pPr>
            <a:endParaRPr lang="en-US" sz="1100">
              <a:latin typeface="Arial"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Federico Barocci (1528-1612)
Title: Nude seated, seen from behind
Material: black chalk heightened with white on blue paper, squared
Measurements: 313:00;266 mm
Repository: British Museum. Dept. of Prints and Drawings
Repository: http://www.britishmuseum.org/
Collection: Gernsheim Photographic Corpus of Drawings
ID Number: 348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5B64E-294B-7745-8F17-F09237604195}" type="slidenum">
              <a:rPr lang="en-US"/>
              <a:pPr eaLnBrk="1" hangingPunct="1"/>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François Clouet (ca. 1516-1572)
Title: Portrait 'De Boisy'
Material: black and colored chalks
Measurements: 310 x 218 mm
Repository: Fogg Art Museum; 1946.5
Repository: http://www.artmuseums.harvard.edu/fogg/
Collection: Gernsheim Photographic Corpus of Drawings
ID Number: 91590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D1E9CB-CE40-EC45-88DC-62EDBA90A90C}" type="slidenum">
              <a:rPr lang="en-US"/>
              <a:pPr eaLnBrk="1" hangingPunct="1"/>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Richard Parkes Bonington (1802-1828)
Title: River scene - the Château of the Duchesse de Berry at Rosny
Date: 1825
Material: watercolour and bodycolour
Measurements: 203  x  272 mm
Description: See "London - World City 1800-1840" catalogue of an exhibition in Essen, 1992, No 245.
Repository: British Museum Dept. of Prints and Drawings, 1910-2-12-223
Repository: http://www.britishmuseum.org/
Collection: Gernsheim Photographic Corpus of Drawings
ID Number: 13065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2563D5-5A79-1449-8ED9-E7486BFF25B8}" type="slidenum">
              <a:rPr lang="en-US"/>
              <a:pPr eaLnBrk="1" hangingPunct="1"/>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Max Beckmann (1884-1950)
Title: Heads of a dancing couple
Date: 1922
Material: graphite
Measurements: 159 x 96 mm
Description: Signed with artist's monogram and dated "21.7" Bears collector mark of Reinhard Piper on verso ('Sammlung Reinhard Piper München'', undescribed in Lugt).
Repository: British Museum. Dept. of Prints and Drawings, 1981-7-25-39
Repository: http://www.britishmuseum.org/
Collection: Gernsheim Photographic Corpus of Drawings
ID Number: 119876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B78839-28BC-4D47-9F0C-9F7C72801ADB}" type="slidenum">
              <a:rPr lang="en-US"/>
              <a:pPr eaLnBrk="1" hangingPunct="1"/>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Stefano della Bella (1610-1664)
Title: Costume study for Delmiro
Material: graphite, with watercolour and some pen and brown ink
Measurements: 302 x 180 mm
Description: Formerly in an album. The album once contained sixty-three drawings by Stefano della Bella, of costume designs, which are now mounted. On the front cover of the album are the arms of Cardinal Giovanni Carlo de' Medici and on the back those of the Accademia degli Immobili. The Academy was founded in 1649 by a group of Florentine noblemen who put on, and took part in, plays in their own theatre, the Teatro della Pergola (See P. Dearborn Massar, 'Costume Drawings by Stefano della Bella for the Florentine Theater', "Master Drawings", VIII, 3, 1970, pp.243-266).
Description: Inscribed: "delmiro"
Repository: British Museum. Dept. of Prints and Drawings, 1887-5-2-48
Repository: http://www.britishmuseum.org/
Collection: Gernsheim Photographic Corpus of Drawings
ID Number: 4783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972904-D586-4C44-91F6-0EE7D523BBA3}" type="slidenum">
              <a:rPr lang="en-US"/>
              <a:pPr eaLnBrk="1" hangingPunct="1"/>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Francis Barlow (ca. 1626-1704)
Title: Illustration to Aesop's Fables with his life; Fable XXXI, 'The tygre and fox'
Material: pen and brown ink, with grey wash
Measurements: 129 x 160 mm
Description: Drawing from an album bound in white vellum gilt  (approx. 85 drawings in series).  Etched by Barlow, in reverse (first published in Aesop's Fables, 1666 edition), with modifications.  See LS &amp; CW, No's 103-108 for further bibliographical references.  Found with: 1858,0626.372-407; 1867,0413.320-395; 1855,0714.66. The drawing for Fable XXXII, 'The lioness and fox' is missing.
Repository: British Museum. Dept. of Prints and Drawings, 1867-4-13-364
Repository: http://www.britishmuseum.org/
Collection: Gernsheim Photographic Corpus of Drawings
ID Number: 129744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790CB4-8CBB-D440-9758-6CAA67DD5311}" type="slidenum">
              <a:rPr lang="en-US"/>
              <a:pPr eaLnBrk="1" hangingPunct="1"/>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Creator: William Daniell, 1769-1837, British
Title: Madras, or Fort St. George, in the Bay of Bengal -- A Squall Passing Off
Title: Approaching Storm, Madras
Work Type: Painting
Work Type: landscape; marine art
Date: 1833
Material: Oil on canvas
Measurements: 27 x 42 inches (68.6 x 106.7 cm)
Description: No inscription
Description: Signed and dated, lower left: "W. D. 1833."
Repository: Yale Center for British Art, Paul Mellon Collection
Accession Number: B1981.25.209
Related Item: Pauline Rohatgi, Indian life and landscape by Western artists, paintings and drawings from the Victoria and Albert Museum, 17th to the early 20th century, Chhatrapati Shivaji Maharaj Vastu Sangrahalaya, Mumbai, 2008, pp. 245-49, fig. 2, N8214.5 I5 V53 2008 + (YCBA); Morna O'Neill, Company culture, British artists and the East India Company 1770-1830 : October 16, 2003-January 11, 2004., Yale Center for British Art, New Haven, 2003, no. 25, V 1199 (YCBA); Mary Webster, Johan Zoffany, 1733-1810, Yale University Press, New Haven [Conn.], 2011, p. 451, fig. 338, NJ18 Z68 W43 2011 + (YCBA); Painting in England 1700-1850 from the Collection of Mr. and Mrs. Paul Mellon, The Royal Academy of Arts Winter Exhibition 1964-65., Royal Academy of Arts, London, UK, 1964, p. 49 (v.1), no. 179, ND466 R68 1964/65 (YCBA) , V. 2 is only available on MICROFICHE; See Fiche B214; Virginia Museum of Fine Arts, Painting in England 1700-1850, collection of Mr. &amp; Mrs. Paul Mellon., Richmond, VA, 1963, p. 96 (v.1), no. 150, pl. 68, ND466 V57 v.1-2 (YCBA); Yale University Art Gallery, Painting in England, 1700-1850, from the collection of Mr. and Mrs. Paul Mellon, [exhibition at] Yale University Art Gallery, April 15-June 20, 1965., vol. 1, W. Clowes and sons, , 1965, p. 20 (v.1), no. 69, ND466 Y35 (YCBA); Catalogue of English pictures and drawings, Christie's, June 24, 1960, p. 26, no. 118, Sales Catalogue (YCBA)
Related Item: http://collections.britishart.yale.edu/vufind/Record/1670837
Subject: Orientalism; wind; people; storm; waves; steeple; ocean; sea; shore (landform); tree; beach; lighthouse; boats; landscape; marines (visual works); church; fort; flag; Union Jack
Collection: Yale Center for British Art
Collection: http://britishart.yale.edu
ID Number: 719
Source: Yale Center for British Art
Rights: 
Rights: The Yale Center for British Art makes its photographic images of works believed to be in the public domain or with no known restrictions freely available.  Please review the Center's image use terms here:
Rights: http://britishart.yale.edu/collections/using-collections/image-use
Rights: ARTstor does not seek to restrict the use of this image beyond the Center's terms; however, should there be any third-party copyrights in this image, and should you use this image beyond the ARTstor terms of use, you are solely responsible for any necessary third-party copyright clearances.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François Boucher (1703-1770)
Title: Head of a shepherd; study for an altarpiece
Material: red, black and blue chalk, heightened with white; on brown paper
Measurements: 186  x  145 mm
Description: Study for the altarpiece, The Nativity, at the Oratory of Mme de Pompadour, Chateau de Bellevue.
Repository: British Museum Dept. of Prints and Drawings, 1963-12-14-4; British Museum Dept. of Prints and Drawings, 1946-7-13-279; British Museum Dept. of Prints and Drawings, 1853-8-13-25; British Museum Dept. of Prints and Drawings, 1946-7-13-279
Repository: http://www.britishmuseum.org/
Collection: Gernsheim Photographic Corpus of Drawings
ID Number: 109989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02C3DE-953A-2345-A9E2-37D770051433}" type="slidenum">
              <a:rPr lang="en-US"/>
              <a:pPr eaLnBrk="1" hangingPunct="1"/>
              <a:t>39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Luca Carlevariis (1663-1729)
Title: Group of male figures
Material: pen over black chalk
Measurements: 125 x 123 mm
Repository: Victoria and Albert Museum. Dept. of Prints and Drawings; D. 1089-1900
Repository: http://www.vam.ac.uk/
Collection: Gernsheim Photographic Corpus of Drawings
ID Number: 54501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DB5E85-B6DA-B544-B951-80ACB4E49190}" type="slidenum">
              <a:rPr lang="en-US"/>
              <a:pPr eaLnBrk="1" hangingPunct="1"/>
              <a:t>40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Hans Baldung (1484/1485-1545); Hans Schäufelein the elder (ca. 1482-1539/1540)
Title: Study of the heads of two men
Date: 1512-1516
Material: red chalk, over black chalk
Measurements: 288 x 201 mm
Description: Lit: Michael Roth, 'Dürer's Mutter: Schönheit, Alter und Tod im Bild der Renaissance', exh.cat. Berlin, Kupferstichkabinett, 2006, no. 61
Repository: British Museum. Dept. of Prints and Drawings, 1949-4-11-106
Repository: http://www.britishmuseum.org/
Collection: Gernsheim Photographic Corpus of Drawings
ID Number: 28755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8D1E2C-DC4E-DA4B-AE02-597717CDCEF3}" type="slidenum">
              <a:rPr lang="en-US"/>
              <a:pPr eaLnBrk="1" hangingPunct="1"/>
              <a:t>41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Hans Baldung (1484/1485-1545)
Title: The Virgin and Child seated on a bank, with two attendant angels
Date: 1515-1520
Material: pen and black ink, heightened with white; on dark brown prepared paper
Measurements: 279 x 195 mm
Description: Inscribed by an early hand with Dürer's monogram and the date: "1518"
Repository: British Museum. Dept. of Prints and Drawings, SL-5218-179
Repository: http://www.britishmuseum.org/
Collection: Gernsheim Photographic Corpus of Drawings
ID Number: 28732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3C4DEA-F466-6F4F-869A-0C2006734C56}" type="slidenum">
              <a:rPr lang="en-US"/>
              <a:pPr eaLnBrk="1" hangingPunct="1"/>
              <a:t>42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William Bradley (1801-1857)
Title: Portrait of Henry Liverseege
Date: 1832
Material: graphite, heightened with white, touched with red and blue chalk, on grey-green pape
Measurements: 338  x  248 mm
Description: Dated: "13 Jan 1832" and inscribed: "R. Grey."
Repository: British Museum Dept. of Prints and Drawings, 1908-6-6-1; British Museum Dept. of Prints and Drawings, 1946-7-13-279; British Museum Dept. of Prints and Drawings, 1853-8-13-25; British Museum Dept. of Prints and Drawings, 1946-7-13-279
Repository: http://www.britishmuseum.org/
Collection: Gernsheim Photographic Corpus of Drawings
ID Number: 121909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148983-3A7E-7840-9B9F-53366556BE4F}" type="slidenum">
              <a:rPr lang="en-US"/>
              <a:pPr eaLnBrk="1" hangingPunct="1"/>
              <a:t>43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Giovanni Bellini (1431-1436, died 1516)
Title: Drapery study for a male saint
Material: oil
Measurements: 224  x  106 mm
Description: Corresponds in reverse with the figure of St. Peter in the engraving by Mocetto 'Virgin enthroned with St. John the Baptist, St. Peter and three female saints' (Pass, V, p.136, 10) that must be related to a lost altarpiece by Giovanni Bellini.  Lit: A.E. Popham and P. Pouncey, 'Italian drawings in the BM, the fourteenth and fifteenth centuries', London, 1950, I, no. 19, II, pl. XVII (with previous literature).
Repository: British Museum. Dept. of Prints and Drawings, 1902-8-22-4
Repository: http://www.britishmuseum.org/
Collection: Gernsheim Photographic Corpus of Drawings
ID Number: 37300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A2A581-04A9-F545-A91F-61D8637DE2F9}" type="slidenum">
              <a:rPr lang="en-US"/>
              <a:pPr eaLnBrk="1" hangingPunct="1"/>
              <a:t>44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Muirhead Bone (1876-1953)
Title: The road to Maricourt
Date: 1914-1918
Material: graphite and grey wash
Measurements: 155  x  237 mm
Description: Inscribed: "Bone"
Repository: British Museum Dept. of Prints and Drawings, 1919-2-8-12
Repository: http://www.britishmuseum.org/
Collection: Gernsheim Photographic Corpus of Drawings
ID Number: 145402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88FC07-21C8-B24B-8177-3844BF2BB56A}" type="slidenum">
              <a:rPr lang="en-US"/>
              <a:pPr eaLnBrk="1" hangingPunct="1"/>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Aubrey Vincent Beardsley (1872-1898)
Title: Self-portrait
Date: 1892
Material: pen and black ink, with black wash
Measurements: 252 x 95 mm
Description: This early self-portrait was not made for a particular publication, and was first reproduced after Beardsley's death in 'A Second Book of Drawings', London (Leonard Smithers) 1899, p.13. The donor, Robert Ross, was grandson of the first prime minister of Upper Canada, and a close friend of Beardsley whom he first met on 14 February 1892 (see 'Aubrey Beardsley', exhibition catalogue, Victoria &amp; Albert Museum 1966, no.140). The drawing was probably made for him shortly afterwards. Ross published a famous biography of Beardsley in 1909 (where this drawing is no. 39 in the checklist), and was literary executor for Oscar Wilde.
Repository: British Museum. Dept. of Prints and Drawings, 1906-4-23-1
Repository: http://www.britishmuseum.org/
Collection: Gernsheim Photographic Corpus of Drawings
ID Number: 145394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87A63E-D1D6-304C-AEAE-35260C87BC94}" type="slidenum">
              <a:rPr lang="en-US"/>
              <a:pPr eaLnBrk="1" hangingPunct="1"/>
              <a:t>46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George Wesley Bellows (1882-1925)
Title: Nude girl seated on bed
Material: black pen and chalk
Measurements: 252 x 245 mm
Repository: Cleveland Museum of Art; 1950.453
Repository: http://www.clemusart.com/
Collection: Gernsheim Photographic Corpus of Drawings
ID Number: 98247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F0C02A-DB40-0D44-8AA5-D5C933B0DAE6}" type="slidenum">
              <a:rPr lang="en-US"/>
              <a:pPr eaLnBrk="1" hangingPunct="1"/>
              <a:t>47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Alonso Berruguete (ca. 1480 - 1561)
Title: Assumption of the Virgin
Material: brush drawing in brown ink, with pen and brown ink and brown wash, heightened with white (oxidised)
Measurements: 313 x 193 mm
Repository: British Museum. Dept. of Prints and Drawings, 1895-9-15-866
Repository: http://www.britishmuseum.org/
Collection: Gernsheim Photographic Corpus of Drawings
ID Number: 5222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8F815C-D20C-D84A-9B7D-D2F123A272AE}" type="slidenum">
              <a:rPr lang="en-US"/>
              <a:pPr eaLnBrk="1" hangingPunct="1"/>
              <a:t>48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Creator: William Daniell, 1769-1837, British
Title: Madras, or Fort St. George, in the Bay of Bengal -- A Squall Passing Off
Title: Approaching Storm, Madras
Work Type: Painting
Work Type: landscape; marine art
Date: 1833
Material: Oil on canvas
Measurements: 27 x 42 inches (68.6 x 106.7 cm)
Description: No inscription
Description: Signed and dated, lower left: "W. D. 1833."
Repository: Yale Center for British Art, Paul Mellon Collection
Accession Number: B1981.25.209
Related Item: Pauline Rohatgi, Indian life and landscape by Western artists, paintings and drawings from the Victoria and Albert Museum, 17th to the early 20th century, Chhatrapati Shivaji Maharaj Vastu Sangrahalaya, Mumbai, 2008, pp. 245-49, fig. 2, N8214.5 I5 V53 2008 + (YCBA); Morna O'Neill, Company culture, British artists and the East India Company 1770-1830 : October 16, 2003-January 11, 2004., Yale Center for British Art, New Haven, 2003, no. 25, V 1199 (YCBA); Mary Webster, Johan Zoffany, 1733-1810, Yale University Press, New Haven [Conn.], 2011, p. 451, fig. 338, NJ18 Z68 W43 2011 + (YCBA); Painting in England 1700-1850 from the Collection of Mr. and Mrs. Paul Mellon, The Royal Academy of Arts Winter Exhibition 1964-65., Royal Academy of Arts, London, UK, 1964, p. 49 (v.1), no. 179, ND466 R68 1964/65 (YCBA) , V. 2 is only available on MICROFICHE; See Fiche B214; Virginia Museum of Fine Arts, Painting in England 1700-1850, collection of Mr. &amp; Mrs. Paul Mellon., Richmond, VA, 1963, p. 96 (v.1), no. 150, pl. 68, ND466 V57 v.1-2 (YCBA); Yale University Art Gallery, Painting in England, 1700-1850, from the collection of Mr. and Mrs. Paul Mellon, [exhibition at] Yale University Art Gallery, April 15-June 20, 1965., vol. 1, W. Clowes and sons, , 1965, p. 20 (v.1), no. 69, ND466 Y35 (YCBA); Catalogue of English pictures and drawings, Christie's, June 24, 1960, p. 26, no. 118, Sales Catalogue (YCBA)
Related Item: http://collections.britishart.yale.edu/vufind/Record/1670837
Subject: Orientalism; wind; people; storm; waves; steeple; ocean; sea; shore (landform); tree; beach; lighthouse; boats; landscape; marines (visual works); church; fort; flag; Union Jack
Collection: Yale Center for British Art
Collection: http://britishart.yale.edu
ID Number: 719
Source: Yale Center for British Art
Rights: 
Rights: The Yale Center for British Art makes its photographic images of works believed to be in the public domain or with no known restrictions freely available.  Please review the Center's image use terms here:
Rights: http://britishart.yale.edu/collections/using-collections/image-use
Rights: ARTstor does not seek to restrict the use of this image beyond the Center's terms; however, should there be any third-party copyrights in this image, and should you use this image beyond the ARTstor terms of use, you are solely responsible for any necessary third-party copyright clearances.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Giacomo Cavedone (1577-1660)
Title: Saint Ambrose
Material: oily chalk heightened with white on brown paper
Measurements: 284 x 390 mm
Repository: Fogg Art Museum; 1957.134 (verso)
Repository: http://www.artmuseums.harvard.edu/fogg/
Collection: Gernsheim Photographic Corpus of Drawings
ID Number: 92625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1EAE3F-BA35-1A43-B85F-633B24745DD3}" type="slidenum">
              <a:rPr lang="en-US"/>
              <a:pPr eaLnBrk="1" hangingPunct="1"/>
              <a:t>49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Charles Hamilton Aïdé (1826-1906)
Title: The Propylaea from the Parthenon, Athens
Date: 1899
Material: watercolour
Measurements: 348 x 529
Repository: British Museum. Dept. of Prints and Drawings, 1905-7-5-1
Repository: http://www.britishmuseum.org/
Collection: Gernsheim Photographic Corpus of Drawings
ID Number: 143330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40AAB5-0FD6-0645-9597-D3A5686E6AEF}" type="slidenum">
              <a:rPr lang="en-US"/>
              <a:pPr eaLnBrk="1" hangingPunct="1"/>
              <a:t>50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Luca Carlevariis (1663-1729)
Title: Venetian figure
Material: oil on canvas
Measurements: 185 x 112 mm
Repository: Victoria and Albert Museum. Dept. of Prints and Drawings; P 46-1938
Repository: http://www.vam.ac.uk/
Collection: Gernsheim Photographic Corpus of Drawings
ID Number: 100307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8F2721-CA50-D34E-9CAD-05D4324CE401}" type="slidenum">
              <a:rPr lang="en-US"/>
              <a:pPr eaLnBrk="1" hangingPunct="1"/>
              <a:t>51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Domenico Beccafumi (1486-1551)
Title: Rivergods
Material: black chalk heightened with white
Measurements: 232 x 411 mm
Repository: Cleveland Museum of Art; 1958.313
Repository: http://www.clemusart.com/
Collection: Gernsheim Photographic Corpus of Drawings
ID Number: 90012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FD0B96-3129-4246-AF19-5AB0DDF367E5}" type="slidenum">
              <a:rPr lang="en-US"/>
              <a:pPr eaLnBrk="1" hangingPunct="1"/>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Edward Burne-Jones (1833-1898)
Title: Sketch-book, folio 8 (verso), folio 9
Material: pencil and leadpoint
Measurements: each, 253 x 139 mm
Repository: Victoria and Albert Museum. Dept. of Prints and Drawings; E. 1613-1926, fol.8 (verso), 9
Repository: http://www.vam.ac.uk/
Collection: Gernsheim Photographic Corpus of Drawings
ID Number: 62340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6F7022-79B5-3549-AB25-9D129468CAC3}" type="slidenum">
              <a:rPr lang="en-US"/>
              <a:pPr eaLnBrk="1" hangingPunct="1"/>
              <a:t>53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David Young Cameron (1865-1945)
Title: Landscape with castle
Material: charcoal on light yellow paper
Measurements: 376 x 530 mm
Repository: Cleveland Museum of Art; 1940.728
Repository: http://www.clemusart.com/
Collection: Gernsheim Photographic Corpus of Drawings
ID Number: 87008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548B54-E4AA-0B46-820E-F86D526D8999}" type="slidenum">
              <a:rPr lang="en-US"/>
              <a:pPr eaLnBrk="1" hangingPunct="1"/>
              <a:t>54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David Young Cameron (1865-1945)
Title: Landscape with castle
Material: charcoal on light yellow paper
Measurements: 376 x 530 mm
Repository: Cleveland Museum of Art; 1940.728
Repository: http://www.clemusart.com/
Collection: Gernsheim Photographic Corpus of Drawings
ID Number: 87008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B7AF44-2C69-8B42-B789-2E358692EF6C}" type="slidenum">
              <a:rPr lang="en-US"/>
              <a:pPr eaLnBrk="1" hangingPunct="1"/>
              <a:t>55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David Young Cameron (1865-1945)
Title: Landscape with castle
Material: charcoal on light yellow paper
Measurements: 376 x 530 mm
Repository: Cleveland Museum of Art; 1940.728
Repository: http://www.clemusart.com/
Collection: Gernsheim Photographic Corpus of Drawings
ID Number: 87008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65CBE6-D014-0248-ACD6-9B0BDD2584A3}" type="slidenum">
              <a:rPr lang="en-US"/>
              <a:pPr eaLnBrk="1" hangingPunct="1"/>
              <a:t>56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David Young Cameron (1865-1945)
Title: Landscape with castle
Material: charcoal on light yellow paper
Measurements: 376 x 530 mm
Repository: Cleveland Museum of Art; 1940.728
Repository: http://www.clemusart.com/
Collection: Gernsheim Photographic Corpus of Drawings
ID Number: 87008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3FF14B-29B5-3F4B-90CF-0B17AB4C366D}" type="slidenum">
              <a:rPr lang="en-US"/>
              <a:pPr eaLnBrk="1" hangingPunct="1"/>
              <a:t>57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David Young Cameron (1865-1945)
Title: Landscape with castle
Material: charcoal on light yellow paper
Measurements: 376 x 530 mm
Repository: Cleveland Museum of Art; 1940.728
Repository: http://www.clemusart.com/
Collection: Gernsheim Photographic Corpus of Drawings
ID Number: 87008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32804E-36BD-EA4B-A47D-95DF8517C93F}" type="slidenum">
              <a:rPr lang="en-US"/>
              <a:pPr eaLnBrk="1" hangingPunct="1"/>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Creator: William Daniell, 1769-1837, British
Title: Madras, or Fort St. George, in the Bay of Bengal -- A Squall Passing Off
Title: Approaching Storm, Madras
Work Type: Painting
Work Type: landscape; marine art
Date: 1833
Material: Oil on canvas
Measurements: 27 x 42 inches (68.6 x 106.7 cm)
Description: No inscription
Description: Signed and dated, lower left: "W. D. 1833."
Repository: Yale Center for British Art, Paul Mellon Collection
Accession Number: B1981.25.209
Related Item: Pauline Rohatgi, Indian life and landscape by Western artists, paintings and drawings from the Victoria and Albert Museum, 17th to the early 20th century, Chhatrapati Shivaji Maharaj Vastu Sangrahalaya, Mumbai, 2008, pp. 245-49, fig. 2, N8214.5 I5 V53 2008 + (YCBA); Morna O'Neill, Company culture, British artists and the East India Company 1770-1830 : October 16, 2003-January 11, 2004., Yale Center for British Art, New Haven, 2003, no. 25, V 1199 (YCBA); Mary Webster, Johan Zoffany, 1733-1810, Yale University Press, New Haven [Conn.], 2011, p. 451, fig. 338, NJ18 Z68 W43 2011 + (YCBA); Painting in England 1700-1850 from the Collection of Mr. and Mrs. Paul Mellon, The Royal Academy of Arts Winter Exhibition 1964-65., Royal Academy of Arts, London, UK, 1964, p. 49 (v.1), no. 179, ND466 R68 1964/65 (YCBA) , V. 2 is only available on MICROFICHE; See Fiche B214; Virginia Museum of Fine Arts, Painting in England 1700-1850, collection of Mr. &amp; Mrs. Paul Mellon., Richmond, VA, 1963, p. 96 (v.1), no. 150, pl. 68, ND466 V57 v.1-2 (YCBA); Yale University Art Gallery, Painting in England, 1700-1850, from the collection of Mr. and Mrs. Paul Mellon, [exhibition at] Yale University Art Gallery, April 15-June 20, 1965., vol. 1, W. Clowes and sons, , 1965, p. 20 (v.1), no. 69, ND466 Y35 (YCBA); Catalogue of English pictures and drawings, Christie's, June 24, 1960, p. 26, no. 118, Sales Catalogue (YCBA)
Related Item: http://collections.britishart.yale.edu/vufind/Record/1670837
Subject: Orientalism; wind; people; storm; waves; steeple; ocean; sea; shore (landform); tree; beach; lighthouse; boats; landscape; marines (visual works); church; fort; flag; Union Jack
Collection: Yale Center for British Art
Collection: http://britishart.yale.edu
ID Number: 719
Source: Yale Center for British Art
Rights: 
Rights: The Yale Center for British Art makes its photographic images of works believed to be in the public domain or with no known restrictions freely available.  Please review the Center's image use terms here:
Rights: http://britishart.yale.edu/collections/using-collections/image-use
Rights: ARTstor does not seek to restrict the use of this image beyond the Center's terms; however, should there be any third-party copyrights in this image, and should you use this image beyond the ARTstor terms of use, you are solely responsible for any necessary third-party copyright clearances.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Creator: David Young Cameron (1865-1945)
Title: Landscape with castle
Material: charcoal on light yellow paper
Measurements: 376 x 530 mm
Repository: Cleveland Museum of Art; 1940.728
Repository: http://www.clemusart.com/
Collection: Gernsheim Photographic Corpus of Drawings
ID Number: 87008
Source: Image and original data provided by the Gernsheim Photographic Corpus of Drawings established in 1937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D87E35-6B25-9845-B29E-9DEB8A2C3A3E}" type="slidenum">
              <a:rPr lang="en-US"/>
              <a:pPr eaLnBrk="1" hangingPunct="1"/>
              <a:t>59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7D82F7-B2D3-074D-A410-1C81BEE4AF88}" type="slidenum">
              <a:rPr lang="en-US" sz="1200">
                <a:latin typeface="Calibri" charset="0"/>
                <a:cs typeface="Arial" charset="0"/>
              </a:rPr>
              <a:pPr eaLnBrk="1" hangingPunct="1"/>
              <a:t>60</a:t>
            </a:fld>
            <a:endParaRPr lang="en-US" sz="1200">
              <a:latin typeface="Calibri" charset="0"/>
              <a:cs typeface="Arial" charset="0"/>
            </a:endParaRPr>
          </a:p>
        </p:txBody>
      </p:sp>
      <p:sp>
        <p:nvSpPr>
          <p:cNvPr id="15362"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bwMode="auto">
          <a:xfrm>
            <a:off x="990600" y="4343400"/>
            <a:ext cx="4876800" cy="3962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atin typeface="Calibri" charset="0"/>
                <a:ea typeface="ＭＳ Ｐゴシック" charset="0"/>
                <a:cs typeface="ＭＳ Ｐゴシック" charset="0"/>
              </a:rPr>
              <a:t>Henri Matisse, 1869-1954 Title Reclining Nude with Blue Eyes (Nu couché aux yeux bleus) Date January 1936 Material Oil on canvas Measurements 13 x 18 1/8 in. (33 x 46 cm) Repository Barnes Foundation Accession Number BF955</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9A7D69-BDCC-2A4B-BF5C-B67EA9ADEB12}" type="slidenum">
              <a:rPr lang="en-US" sz="1200">
                <a:latin typeface="Calibri" charset="0"/>
                <a:cs typeface="Arial" charset="0"/>
              </a:rPr>
              <a:pPr eaLnBrk="1" hangingPunct="1"/>
              <a:t>61</a:t>
            </a:fld>
            <a:endParaRPr lang="en-US" sz="1200">
              <a:latin typeface="Calibri"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atin typeface="Calibri" charset="0"/>
                <a:ea typeface="ＭＳ Ｐゴシック" charset="0"/>
                <a:cs typeface="ＭＳ Ｐゴシック" charset="0"/>
              </a:rPr>
              <a:t>Creator: Paolo Pellegrin
Title: LIBYA. 2002. Tripoli. Muammar Qaddafi in his residential compound.
Date: 2002
Collection: Magnum Photos
ID Number: PAR237579.jpg
Source: Image and original data provided by Magnum Photos
Source: http://www.magnumphotos.com/
Rights: ©Paolo Pellegrin / Magnum Photos
Rights: Contact information: Mark Lubell, Bureau Chief, Magnum Photos, 151 West 25th Street, New York, New York 10001-7204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F6A0D9-8BA4-3A46-8BE4-B239E78FE67C}" type="slidenum">
              <a:rPr lang="en-US" sz="1200">
                <a:latin typeface="Calibri" charset="0"/>
                <a:cs typeface="Arial" charset="0"/>
              </a:rPr>
              <a:pPr eaLnBrk="1" hangingPunct="1"/>
              <a:t>63</a:t>
            </a:fld>
            <a:endParaRPr lang="en-US" sz="1200">
              <a:latin typeface="Calibri"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p:cNvSpPr>
            <a:spLocks noGrp="1" noChangeArrowheads="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latin typeface="Calibri" charset="0"/>
                <a:cs typeface="Arial" charset="0"/>
              </a:rPr>
              <a:t>City, August 1, 2006 | Title | </a:t>
            </a:r>
            <a:fld id="{252A6E25-5572-AF40-9F53-2325CA6911C8}" type="slidenum">
              <a:rPr lang="en-GB" sz="1200">
                <a:latin typeface="Calibri" charset="0"/>
                <a:cs typeface="Arial" charset="0"/>
              </a:rPr>
              <a:pPr eaLnBrk="1" hangingPunct="1"/>
              <a:t>64</a:t>
            </a:fld>
            <a:endParaRPr lang="en-GB" sz="1200">
              <a:latin typeface="Calibri" charset="0"/>
              <a:cs typeface="Arial" charset="0"/>
            </a:endParaRPr>
          </a:p>
        </p:txBody>
      </p:sp>
      <p:sp>
        <p:nvSpPr>
          <p:cNvPr id="89090" name="Rectangle 2"/>
          <p:cNvSpPr>
            <a:spLocks noGrp="1" noRot="1" noChangeAspect="1" noChangeArrowheads="1" noTextEdit="1"/>
          </p:cNvSpPr>
          <p:nvPr>
            <p:ph type="sldImg"/>
          </p:nvPr>
        </p:nvSpPr>
        <p:spPr bwMode="auto">
          <a:xfrm>
            <a:off x="1125538" y="666750"/>
            <a:ext cx="4638675" cy="3479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bwMode="auto">
          <a:xfrm>
            <a:off x="908050" y="4367213"/>
            <a:ext cx="5065713" cy="4075112"/>
          </a:xfrm>
          <a:solidFill>
            <a:srgbClr val="FFFFFF"/>
          </a:solidFill>
          <a:ln>
            <a:solidFill>
              <a:srgbClr val="000000"/>
            </a:solidFill>
            <a:miter lim="800000"/>
            <a:headEnd/>
            <a:tailEnd/>
          </a:ln>
        </p:spPr>
        <p:txBody>
          <a:bodyPr lIns="91399" tIns="45701" rIns="91399" bIns="45701"/>
          <a:lstStyle/>
          <a:p>
            <a:pPr eaLnBrk="1" hangingPunct="1">
              <a:spcBef>
                <a:spcPct val="0"/>
              </a:spcBef>
            </a:pPr>
            <a:r>
              <a:rPr lang="en-US">
                <a:latin typeface="Calibri" charset="0"/>
                <a:ea typeface="ＭＳ Ｐゴシック" charset="0"/>
                <a:cs typeface="ＭＳ Ｐゴシック" charset="0"/>
              </a:rPr>
              <a:t>Jan VermeerTitleThe Painter and his Model as KlioDate1665-1666Materialoil on canvasMeasurements120 x 100 cmRepositoryKunsthistorisches Museum ViennaARTstor CollectionArt, Archaeology and Architecture (Erich Lessing Culture and Fine Arts Archives)ID Number40-03-01/50SourceImage and original data provided by Erich Lessing Culture and Fine Arts Archives/ART RESOURCE, N.Y.</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hlinkClick r:id="rId3"/>
              </a:rPr>
              <a:t>http://www.artres.com/c/htm/Home.aspx</a:t>
            </a:r>
            <a:r>
              <a:rPr lang="en-US">
                <a:latin typeface="Calibri" charset="0"/>
                <a:ea typeface="ＭＳ Ｐゴシック" charset="0"/>
                <a:cs typeface="ＭＳ Ｐゴシック" charset="0"/>
              </a:rPr>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hlinkClick r:id="rId4"/>
              </a:rPr>
              <a:t>http://www.artres.com/c/htm/TreePfLight.aspx?ID=LES</a:t>
            </a:r>
            <a:endParaRPr lang="en-GB">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Creator: William Daniell, 1769-1837, British
Title: Madras, or Fort St. George, in the Bay of Bengal -- A Squall Passing Off
Title: Approaching Storm, Madras
Work Type: Painting
Work Type: landscape; marine art
Date: 1833
Material: Oil on canvas
Measurements: 27 x 42 inches (68.6 x 106.7 cm)
Description: No inscription
Description: Signed and dated, lower left: "W. D. 1833."
Repository: Yale Center for British Art, Paul Mellon Collection
Accession Number: B1981.25.209
Related Item: Pauline Rohatgi, Indian life and landscape by Western artists, paintings and drawings from the Victoria and Albert Museum, 17th to the early 20th century, Chhatrapati Shivaji Maharaj Vastu Sangrahalaya, Mumbai, 2008, pp. 245-49, fig. 2, N8214.5 I5 V53 2008 + (YCBA); Morna O'Neill, Company culture, British artists and the East India Company 1770-1830 : October 16, 2003-January 11, 2004., Yale Center for British Art, New Haven, 2003, no. 25, V 1199 (YCBA); Mary Webster, Johan Zoffany, 1733-1810, Yale University Press, New Haven [Conn.], 2011, p. 451, fig. 338, NJ18 Z68 W43 2011 + (YCBA); Painting in England 1700-1850 from the Collection of Mr. and Mrs. Paul Mellon, The Royal Academy of Arts Winter Exhibition 1964-65., Royal Academy of Arts, London, UK, 1964, p. 49 (v.1), no. 179, ND466 R68 1964/65 (YCBA) , V. 2 is only available on MICROFICHE; See Fiche B214; Virginia Museum of Fine Arts, Painting in England 1700-1850, collection of Mr. &amp; Mrs. Paul Mellon., Richmond, VA, 1963, p. 96 (v.1), no. 150, pl. 68, ND466 V57 v.1-2 (YCBA); Yale University Art Gallery, Painting in England, 1700-1850, from the collection of Mr. and Mrs. Paul Mellon, [exhibition at] Yale University Art Gallery, April 15-June 20, 1965., vol. 1, W. Clowes and sons, , 1965, p. 20 (v.1), no. 69, ND466 Y35 (YCBA); Catalogue of English pictures and drawings, Christie's, June 24, 1960, p. 26, no. 118, Sales Catalogue (YCBA)
Related Item: http://collections.britishart.yale.edu/vufind/Record/1670837
Subject: Orientalism; wind; people; storm; waves; steeple; ocean; sea; shore (landform); tree; beach; lighthouse; boats; landscape; marines (visual works); church; fort; flag; Union Jack
Collection: Yale Center for British Art
Collection: http://britishart.yale.edu
ID Number: 719
Source: Yale Center for British Art
Rights: 
Rights: The Yale Center for British Art makes its photographic images of works believed to be in the public domain or with no known restrictions freely available.  Please review the Center's image use terms here:
Rights: http://britishart.yale.edu/collections/using-collections/image-use
Rights: ARTstor does not seek to restrict the use of this image beyond the Center's terms; however, should there be any third-party copyrights in this image, and should you use this image beyond the ARTstor terms of use, you are solely responsible for any necessary third-party copyright clearances.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lvl="1" fontAlgn="auto">
              <a:spcBef>
                <a:spcPts val="0"/>
              </a:spcBef>
              <a:spcAft>
                <a:spcPts val="0"/>
              </a:spcAft>
              <a:buFont typeface="Wingdings" pitchFamily="2" charset="2"/>
              <a:buChar char="q"/>
              <a:defRPr/>
            </a:pPr>
            <a:r>
              <a:rPr lang="en-US" sz="2800" u="sng" dirty="0" smtClean="0">
                <a:ea typeface="+mn-ea"/>
              </a:rPr>
              <a:t>Founders Agreement</a:t>
            </a:r>
            <a:endParaRPr lang="en-US" sz="2800" dirty="0" smtClean="0">
              <a:ea typeface="+mn-ea"/>
            </a:endParaRPr>
          </a:p>
          <a:p>
            <a:pPr lvl="2" fontAlgn="auto">
              <a:spcBef>
                <a:spcPts val="0"/>
              </a:spcBef>
              <a:spcAft>
                <a:spcPts val="0"/>
              </a:spcAft>
              <a:buFont typeface="Wingdings" pitchFamily="2" charset="2"/>
              <a:buChar char="n"/>
              <a:defRPr/>
            </a:pPr>
            <a:r>
              <a:rPr lang="en-US" dirty="0" smtClean="0">
                <a:ea typeface="+mn-ea"/>
              </a:rPr>
              <a:t>Joint ownership of BWR records</a:t>
            </a:r>
          </a:p>
          <a:p>
            <a:pPr lvl="2" fontAlgn="auto">
              <a:spcBef>
                <a:spcPts val="0"/>
              </a:spcBef>
              <a:spcAft>
                <a:spcPts val="0"/>
              </a:spcAft>
              <a:buFont typeface="Wingdings" pitchFamily="2" charset="2"/>
              <a:buChar char="n"/>
              <a:defRPr/>
            </a:pPr>
            <a:r>
              <a:rPr lang="en-US" dirty="0" smtClean="0">
                <a:ea typeface="+mn-ea"/>
              </a:rPr>
              <a:t>Establishes BWR standing committee </a:t>
            </a:r>
          </a:p>
          <a:p>
            <a:pPr lvl="2" fontAlgn="auto">
              <a:spcBef>
                <a:spcPts val="0"/>
              </a:spcBef>
              <a:spcAft>
                <a:spcPts val="0"/>
              </a:spcAft>
              <a:buFont typeface="Wingdings" pitchFamily="2" charset="2"/>
              <a:buChar char="n"/>
              <a:defRPr/>
            </a:pPr>
            <a:r>
              <a:rPr lang="en-US" dirty="0" smtClean="0">
                <a:ea typeface="+mn-ea"/>
              </a:rPr>
              <a:t>Succession plan</a:t>
            </a:r>
          </a:p>
          <a:p>
            <a:pPr marL="344487" lvl="1" fontAlgn="auto">
              <a:spcBef>
                <a:spcPts val="0"/>
              </a:spcBef>
              <a:spcAft>
                <a:spcPts val="0"/>
              </a:spcAft>
              <a:buFont typeface="Wingdings" pitchFamily="2" charset="2"/>
              <a:buNone/>
              <a:defRPr/>
            </a:pPr>
            <a:endParaRPr lang="en-US" u="sng" dirty="0" smtClean="0">
              <a:ea typeface="+mn-ea"/>
            </a:endParaRPr>
          </a:p>
          <a:p>
            <a:pPr lvl="1" fontAlgn="auto">
              <a:spcBef>
                <a:spcPts val="0"/>
              </a:spcBef>
              <a:spcAft>
                <a:spcPts val="0"/>
              </a:spcAft>
              <a:buFont typeface="Wingdings" pitchFamily="2" charset="2"/>
              <a:buChar char="q"/>
              <a:defRPr/>
            </a:pPr>
            <a:r>
              <a:rPr lang="en-US" sz="2800" u="sng" dirty="0" smtClean="0">
                <a:ea typeface="+mn-ea"/>
              </a:rPr>
              <a:t>Contributor Agreements</a:t>
            </a:r>
          </a:p>
          <a:p>
            <a:pPr lvl="2" fontAlgn="auto">
              <a:spcBef>
                <a:spcPts val="0"/>
              </a:spcBef>
              <a:spcAft>
                <a:spcPts val="0"/>
              </a:spcAft>
              <a:buFont typeface="Wingdings" pitchFamily="2" charset="2"/>
              <a:buChar char="n"/>
              <a:defRPr/>
            </a:pPr>
            <a:r>
              <a:rPr lang="en-US" dirty="0" smtClean="0">
                <a:ea typeface="+mn-ea"/>
              </a:rPr>
              <a:t>Institutional contributions</a:t>
            </a:r>
          </a:p>
          <a:p>
            <a:pPr lvl="2" fontAlgn="auto">
              <a:spcBef>
                <a:spcPts val="0"/>
              </a:spcBef>
              <a:spcAft>
                <a:spcPts val="0"/>
              </a:spcAft>
              <a:buFont typeface="Wingdings" pitchFamily="2" charset="2"/>
              <a:buChar char="n"/>
              <a:defRPr/>
            </a:pPr>
            <a:r>
              <a:rPr lang="en-US" dirty="0" smtClean="0">
                <a:ea typeface="+mn-ea"/>
              </a:rPr>
              <a:t>Individual contributors</a:t>
            </a:r>
          </a:p>
          <a:p>
            <a:pPr fontAlgn="auto">
              <a:spcBef>
                <a:spcPts val="0"/>
              </a:spcBef>
              <a:spcAft>
                <a:spcPts val="0"/>
              </a:spcAft>
              <a:defRPr/>
            </a:pPr>
            <a:endParaRPr lang="en-US" dirty="0" smtClean="0">
              <a:ea typeface="+mn-ea"/>
            </a:endParaRPr>
          </a:p>
        </p:txBody>
      </p:sp>
      <p:sp>
        <p:nvSpPr>
          <p:cNvPr id="40963" name="Slide Number Placeholder 3"/>
          <p:cNvSpPr>
            <a:spLocks noGrp="1"/>
          </p:cNvSpPr>
          <p:nvPr>
            <p:ph type="sldNum" sz="quarter" idx="5"/>
          </p:nvPr>
        </p:nvSpPr>
        <p:spPr bwMode="auto">
          <a:noFill/>
          <a:ln>
            <a:miter lim="800000"/>
            <a:headEnd/>
            <a:tailEnd/>
          </a:ln>
        </p:spPr>
        <p:txBody>
          <a:bodyPr/>
          <a:lstStyle/>
          <a:p>
            <a:fld id="{D81E70AB-3555-413F-8C6C-D9C8A53EFC6F}" type="slidenum">
              <a:rPr lang="en-US"/>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p:cNvSpPr>
            <a:spLocks noGrp="1" noChangeArrowheads="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latin typeface="Calibri" charset="0"/>
                <a:cs typeface="Arial" charset="0"/>
              </a:rPr>
              <a:t>City, August 1, 2006 | Title | </a:t>
            </a:r>
            <a:fld id="{252A6E25-5572-AF40-9F53-2325CA6911C8}" type="slidenum">
              <a:rPr lang="en-GB" sz="1200">
                <a:latin typeface="Calibri" charset="0"/>
                <a:cs typeface="Arial" charset="0"/>
              </a:rPr>
              <a:pPr eaLnBrk="1" hangingPunct="1"/>
              <a:t>17</a:t>
            </a:fld>
            <a:endParaRPr lang="en-GB" sz="1200">
              <a:latin typeface="Calibri" charset="0"/>
              <a:cs typeface="Arial" charset="0"/>
            </a:endParaRPr>
          </a:p>
        </p:txBody>
      </p:sp>
      <p:sp>
        <p:nvSpPr>
          <p:cNvPr id="89090" name="Rectangle 2"/>
          <p:cNvSpPr>
            <a:spLocks noGrp="1" noRot="1" noChangeAspect="1" noChangeArrowheads="1" noTextEdit="1"/>
          </p:cNvSpPr>
          <p:nvPr>
            <p:ph type="sldImg"/>
          </p:nvPr>
        </p:nvSpPr>
        <p:spPr bwMode="auto">
          <a:xfrm>
            <a:off x="1125538" y="666750"/>
            <a:ext cx="4638675" cy="3479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bwMode="auto">
          <a:xfrm>
            <a:off x="908050" y="4367213"/>
            <a:ext cx="5065713" cy="4075112"/>
          </a:xfrm>
          <a:solidFill>
            <a:srgbClr val="FFFFFF"/>
          </a:solidFill>
          <a:ln>
            <a:solidFill>
              <a:srgbClr val="000000"/>
            </a:solidFill>
            <a:miter lim="800000"/>
            <a:headEnd/>
            <a:tailEnd/>
          </a:ln>
        </p:spPr>
        <p:txBody>
          <a:bodyPr lIns="91399" tIns="45701" rIns="91399" bIns="45701"/>
          <a:lstStyle/>
          <a:p>
            <a:pPr eaLnBrk="1" hangingPunct="1">
              <a:spcBef>
                <a:spcPct val="0"/>
              </a:spcBef>
            </a:pPr>
            <a:r>
              <a:rPr lang="en-US">
                <a:latin typeface="Calibri" charset="0"/>
                <a:ea typeface="ＭＳ Ｐゴシック" charset="0"/>
                <a:cs typeface="ＭＳ Ｐゴシック" charset="0"/>
              </a:rPr>
              <a:t>Jan VermeerTitleThe Painter and his Model as KlioDate1665-1666Materialoil on canvasMeasurements120 x 100 cmRepositoryKunsthistorisches Museum ViennaARTstor CollectionArt, Archaeology and Architecture (Erich Lessing Culture and Fine Arts Archives)ID Number40-03-01/50SourceImage and original data provided by Erich Lessing Culture and Fine Arts Archives/ART RESOURCE, N.Y.</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hlinkClick r:id="rId3"/>
              </a:rPr>
              <a:t>http://www.artres.com/c/htm/Home.aspx</a:t>
            </a:r>
            <a:r>
              <a:rPr lang="en-US">
                <a:latin typeface="Calibri" charset="0"/>
                <a:ea typeface="ＭＳ Ｐゴシック" charset="0"/>
                <a:cs typeface="ＭＳ Ｐゴシック" charset="0"/>
              </a:rPr>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hlinkClick r:id="rId4"/>
              </a:rPr>
              <a:t>http://www.artres.com/c/htm/TreePfLight.aspx?ID=LES</a:t>
            </a:r>
            <a:endParaRPr lang="en-GB">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Grp="1" noChangeArrowheads="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latin typeface="Calibri" charset="0"/>
              </a:rPr>
              <a:t>City, August 1, 2006 | Title | </a:t>
            </a:r>
            <a:fld id="{4356CFF2-D9D4-5445-8660-479D351EB825}" type="slidenum">
              <a:rPr lang="en-GB" sz="1200">
                <a:latin typeface="Calibri" charset="0"/>
              </a:rPr>
              <a:pPr eaLnBrk="1" hangingPunct="1"/>
              <a:t>18</a:t>
            </a:fld>
            <a:endParaRPr lang="en-GB" sz="1200">
              <a:latin typeface="Calibri" charset="0"/>
            </a:endParaRPr>
          </a:p>
        </p:txBody>
      </p:sp>
      <p:sp>
        <p:nvSpPr>
          <p:cNvPr id="35842" name="Rectangle 2"/>
          <p:cNvSpPr>
            <a:spLocks noGrp="1" noRot="1" noChangeAspect="1" noChangeArrowheads="1" noTextEdit="1"/>
          </p:cNvSpPr>
          <p:nvPr>
            <p:ph type="sldImg"/>
          </p:nvPr>
        </p:nvSpPr>
        <p:spPr bwMode="auto">
          <a:xfrm>
            <a:off x="1125538" y="666750"/>
            <a:ext cx="4638675" cy="3479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bwMode="auto">
          <a:xfrm>
            <a:off x="908050" y="4367213"/>
            <a:ext cx="5065713" cy="4075112"/>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1399" tIns="45701" rIns="91399" bIns="45701"/>
          <a:lstStyle/>
          <a:p>
            <a:pPr eaLnBrk="1" hangingPunct="1">
              <a:spcBef>
                <a:spcPct val="0"/>
              </a:spcBef>
            </a:pPr>
            <a:endParaRPr lang="en-GB">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6"/>
          <p:cNvSpPr>
            <a:spLocks noGrp="1" noChangeArrowheads="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latin typeface="Calibri" charset="0"/>
              </a:rPr>
              <a:t>City, August 1, 2006 | Title | </a:t>
            </a:r>
            <a:fld id="{F39FD0C3-809E-8840-9714-0E3C835EA40F}" type="slidenum">
              <a:rPr lang="en-GB" sz="1200">
                <a:latin typeface="Calibri" charset="0"/>
              </a:rPr>
              <a:pPr eaLnBrk="1" hangingPunct="1"/>
              <a:t>19</a:t>
            </a:fld>
            <a:endParaRPr lang="en-GB" sz="1200">
              <a:latin typeface="Calibri" charset="0"/>
            </a:endParaRPr>
          </a:p>
        </p:txBody>
      </p:sp>
      <p:sp>
        <p:nvSpPr>
          <p:cNvPr id="37890" name="Rectangle 2"/>
          <p:cNvSpPr>
            <a:spLocks noGrp="1" noRot="1" noChangeAspect="1" noChangeArrowheads="1" noTextEdit="1"/>
          </p:cNvSpPr>
          <p:nvPr>
            <p:ph type="sldImg"/>
          </p:nvPr>
        </p:nvSpPr>
        <p:spPr bwMode="auto">
          <a:xfrm>
            <a:off x="1125538" y="666750"/>
            <a:ext cx="4638675" cy="3479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bwMode="auto">
          <a:xfrm>
            <a:off x="908050" y="4367213"/>
            <a:ext cx="5065713" cy="4075112"/>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1399" tIns="45701" rIns="91399" bIns="45701"/>
          <a:lstStyle/>
          <a:p>
            <a:pPr eaLnBrk="1" hangingPunct="1">
              <a:spcBef>
                <a:spcPct val="0"/>
              </a:spcBef>
            </a:pPr>
            <a:endParaRPr lang="en-GB">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249320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11886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81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88167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33120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357083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337901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2924268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62685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426285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DC7821-35C8-4694-A466-759BBEC99F36}" type="datetimeFigureOut">
              <a:rPr lang="en-US" smtClean="0"/>
              <a:pPr/>
              <a:t>12/08/2013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3373809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C7821-35C8-4694-A466-759BBEC99F36}" type="datetimeFigureOut">
              <a:rPr lang="en-US" smtClean="0"/>
              <a:pPr/>
              <a:t>12/08/2013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AC42E-85BE-4B34-A46F-1FFCEB95CC7F}" type="slidenum">
              <a:rPr lang="en-US" smtClean="0"/>
              <a:pPr/>
              <a:t>‹#›</a:t>
            </a:fld>
            <a:endParaRPr lang="en-US"/>
          </a:p>
        </p:txBody>
      </p:sp>
    </p:spTree>
    <p:extLst>
      <p:ext uri="{BB962C8B-B14F-4D97-AF65-F5344CB8AC3E}">
        <p14:creationId xmlns:p14="http://schemas.microsoft.com/office/powerpoint/2010/main" xmlns="" val="381386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library.artstor.org/library/secure/ViewImages?id=8CladTYuJCxdLS04eTh8Q3sqXw==&amp;source=pp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library.artstor.org/library/secure/ViewImages?id=8j1daD4vKicpKiU9eCJ2KngqVXQvel9/eA==&amp;source=pp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d156&amp;source=pp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sf11/&amp;source=pp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c1l+&amp;source=pp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d1p4&amp;source=pp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dVh8&amp;source=pp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dFV1&amp;source=pp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cFl0&amp;source=pp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hyperlink" Target="http://library.artstor.org/library/secure/ViewImages?id=8CladTYuJCxdLS04eTh8Q3sqXw==&amp;source=ppt&amp;zoomparams=1,%201,%200.660621,%200.585728,%200.891029,%200.816136,%20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sqdVZ+&amp;source=pp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d1d1&amp;source=pp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d1p8&amp;source=pp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cVBz&amp;source=pp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cVl+&amp;source=pp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cVh+&amp;source=pp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dFt5&amp;source=pp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sfFl+&amp;source=pp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jcF96&amp;source=pp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sf1B2&amp;source=pp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hyperlink" Target="http://library.artstor.org/library/secure/ViewImages?id=8CladTYuJCxdLS04eTh8Q3sqXw==&amp;source=ppt&amp;zoomparams=1,%201,%200.35,%200.713667,%200.636333,%201,%20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sfVh7&amp;source=pp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sqdFZ8&amp;source=pp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sfFp+&amp;source=pp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sqdV12&amp;source=pp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hyperlink" Target="http://www.artstor.org/library/secure/ViewImages?id=8DdCYyk7MTk/KCo0Y1N7R3spXXosf1Fy&amp;source=pp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hyperlink" Target="http://library.artstor.org/library/secure/ViewImages?id=8CladTYuJCxdLS04eTh8Q3sqXw==&amp;source=ppt&amp;zoomparams=1,%201,%200.211848,%200.382583,%200.424515,%200.59525,%20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hyperlink" Target="http://library.artstor.org/library/secure/ViewImages?id=8j1daD4vKicpKiU9eCJ2KngqVXQvel9/eA==&amp;source=pp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hyperlink" Target="http://www.artstor.org/library/secure/ViewImages?id=8D1Mcjw9MjA9NEA7eD96QHktX30u&amp;source=pp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library.artstor.org/library/secure/ViewImages?id=8CladTYuJCxdLS04eTh8Q3sqXw==&amp;source=ppt&amp;zoomparams=1,%201,%200.145555,%200.103362,%200.358221,%200.316029,%2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b="1" dirty="0">
                <a:solidFill>
                  <a:schemeClr val="bg1"/>
                </a:solidFill>
                <a:latin typeface="Calibri" charset="0"/>
              </a:rPr>
              <a:t>The Built Works Registry and the Infrastructure to Support it</a:t>
            </a:r>
            <a:br>
              <a:rPr lang="en-US" sz="2700" b="1" dirty="0">
                <a:solidFill>
                  <a:schemeClr val="bg1"/>
                </a:solidFill>
                <a:latin typeface="Calibri" charset="0"/>
              </a:rPr>
            </a:br>
            <a:r>
              <a:rPr lang="en-US" sz="2700" dirty="0">
                <a:solidFill>
                  <a:schemeClr val="bg1"/>
                </a:solidFill>
                <a:latin typeface="Calibri" charset="0"/>
              </a:rPr>
              <a:t>James Shulman</a:t>
            </a:r>
            <a:r>
              <a:rPr lang="en-GB" sz="4800" b="1" dirty="0"/>
              <a:t/>
            </a:r>
            <a:br>
              <a:rPr lang="en-GB" sz="4800" b="1" dirty="0"/>
            </a:br>
            <a:endParaRPr lang="en-US" dirty="0"/>
          </a:p>
        </p:txBody>
      </p:sp>
      <p:pic>
        <p:nvPicPr>
          <p:cNvPr id="5" name="Picture 4" descr="CORNELL_ECHOLS_103940883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193800"/>
            <a:ext cx="9144000" cy="4464844"/>
          </a:xfrm>
          <a:prstGeom prst="rect">
            <a:avLst/>
          </a:prstGeom>
        </p:spPr>
      </p:pic>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xmlns="" val="617466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smtClean="0">
                <a:ea typeface="ＭＳ Ｐゴシック" charset="-128"/>
              </a:rPr>
              <a:t>Sample data</a:t>
            </a:r>
          </a:p>
        </p:txBody>
      </p:sp>
      <p:pic>
        <p:nvPicPr>
          <p:cNvPr id="18434" name="Picture 4"/>
          <p:cNvPicPr>
            <a:picLocks noChangeAspect="1" noChangeArrowheads="1"/>
          </p:cNvPicPr>
          <p:nvPr/>
        </p:nvPicPr>
        <p:blipFill>
          <a:blip r:embed="rId2" cstate="print"/>
          <a:srcRect l="21875" t="47917" r="25781" b="6250"/>
          <a:stretch>
            <a:fillRect/>
          </a:stretch>
        </p:blipFill>
        <p:spPr bwMode="auto">
          <a:xfrm>
            <a:off x="533400" y="1524000"/>
            <a:ext cx="5105400" cy="3352800"/>
          </a:xfrm>
          <a:prstGeom prst="rect">
            <a:avLst/>
          </a:prstGeom>
          <a:noFill/>
          <a:ln w="9525">
            <a:solidFill>
              <a:schemeClr val="tx1"/>
            </a:solidFill>
            <a:miter lim="800000"/>
            <a:headEnd/>
            <a:tailEnd/>
          </a:ln>
        </p:spPr>
      </p:pic>
      <p:sp>
        <p:nvSpPr>
          <p:cNvPr id="18435" name="Oval 5"/>
          <p:cNvSpPr>
            <a:spLocks noChangeArrowheads="1"/>
          </p:cNvSpPr>
          <p:nvPr/>
        </p:nvSpPr>
        <p:spPr bwMode="auto">
          <a:xfrm>
            <a:off x="1676400" y="1752600"/>
            <a:ext cx="1981200" cy="381000"/>
          </a:xfrm>
          <a:prstGeom prst="ellipse">
            <a:avLst/>
          </a:prstGeom>
          <a:noFill/>
          <a:ln w="28575">
            <a:solidFill>
              <a:schemeClr val="tx2"/>
            </a:solidFill>
            <a:round/>
            <a:headEnd/>
            <a:tailEnd/>
          </a:ln>
        </p:spPr>
        <p:txBody>
          <a:bodyPr wrap="none" anchor="ctr"/>
          <a:lstStyle/>
          <a:p>
            <a:endParaRPr lang="en-US"/>
          </a:p>
        </p:txBody>
      </p:sp>
      <p:sp>
        <p:nvSpPr>
          <p:cNvPr id="18436" name="Rectangle 6"/>
          <p:cNvSpPr>
            <a:spLocks noChangeArrowheads="1"/>
          </p:cNvSpPr>
          <p:nvPr/>
        </p:nvSpPr>
        <p:spPr bwMode="auto">
          <a:xfrm>
            <a:off x="1676400" y="2209800"/>
            <a:ext cx="1066800" cy="228600"/>
          </a:xfrm>
          <a:prstGeom prst="rect">
            <a:avLst/>
          </a:prstGeom>
          <a:noFill/>
          <a:ln w="28575">
            <a:solidFill>
              <a:schemeClr val="accent2"/>
            </a:solidFill>
            <a:miter lim="800000"/>
            <a:headEnd/>
            <a:tailEnd/>
          </a:ln>
        </p:spPr>
        <p:txBody>
          <a:bodyPr wrap="none" anchor="ctr"/>
          <a:lstStyle/>
          <a:p>
            <a:endParaRPr lang="en-US"/>
          </a:p>
        </p:txBody>
      </p:sp>
    </p:spTree>
    <p:extLst>
      <p:ext uri="{BB962C8B-B14F-4D97-AF65-F5344CB8AC3E}">
        <p14:creationId xmlns:p14="http://schemas.microsoft.com/office/powerpoint/2010/main" xmlns="" val="1541557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smtClean="0">
                <a:ea typeface="ＭＳ Ｐゴシック" charset="-128"/>
              </a:rPr>
              <a:t>Sample data</a:t>
            </a:r>
          </a:p>
        </p:txBody>
      </p:sp>
      <p:pic>
        <p:nvPicPr>
          <p:cNvPr id="19458" name="Picture 5"/>
          <p:cNvPicPr>
            <a:picLocks noChangeAspect="1" noChangeArrowheads="1"/>
          </p:cNvPicPr>
          <p:nvPr/>
        </p:nvPicPr>
        <p:blipFill>
          <a:blip r:embed="rId2" cstate="print"/>
          <a:srcRect l="21875" t="47917" r="25781" b="6250"/>
          <a:stretch>
            <a:fillRect/>
          </a:stretch>
        </p:blipFill>
        <p:spPr bwMode="auto">
          <a:xfrm>
            <a:off x="533400" y="1219200"/>
            <a:ext cx="5105400" cy="3352800"/>
          </a:xfrm>
          <a:prstGeom prst="rect">
            <a:avLst/>
          </a:prstGeom>
          <a:noFill/>
          <a:ln w="9525">
            <a:solidFill>
              <a:schemeClr val="tx1"/>
            </a:solidFill>
            <a:miter lim="800000"/>
            <a:headEnd/>
            <a:tailEnd/>
          </a:ln>
        </p:spPr>
      </p:pic>
      <p:sp>
        <p:nvSpPr>
          <p:cNvPr id="19459" name="Oval 6"/>
          <p:cNvSpPr>
            <a:spLocks noChangeArrowheads="1"/>
          </p:cNvSpPr>
          <p:nvPr/>
        </p:nvSpPr>
        <p:spPr bwMode="auto">
          <a:xfrm>
            <a:off x="4800600" y="3124200"/>
            <a:ext cx="2133600" cy="457200"/>
          </a:xfrm>
          <a:prstGeom prst="ellipse">
            <a:avLst/>
          </a:prstGeom>
          <a:noFill/>
          <a:ln w="28575">
            <a:solidFill>
              <a:schemeClr val="tx2"/>
            </a:solidFill>
            <a:round/>
            <a:headEnd/>
            <a:tailEnd/>
          </a:ln>
        </p:spPr>
        <p:txBody>
          <a:bodyPr wrap="none" anchor="ctr"/>
          <a:lstStyle/>
          <a:p>
            <a:endParaRPr lang="en-US"/>
          </a:p>
        </p:txBody>
      </p:sp>
      <p:pic>
        <p:nvPicPr>
          <p:cNvPr id="19460" name="Picture 7"/>
          <p:cNvPicPr>
            <a:picLocks noChangeAspect="1" noChangeArrowheads="1"/>
          </p:cNvPicPr>
          <p:nvPr/>
        </p:nvPicPr>
        <p:blipFill>
          <a:blip r:embed="rId3" cstate="print"/>
          <a:srcRect l="21875" t="47917" r="25000" b="9375"/>
          <a:stretch>
            <a:fillRect/>
          </a:stretch>
        </p:blipFill>
        <p:spPr bwMode="auto">
          <a:xfrm>
            <a:off x="3657600" y="2895600"/>
            <a:ext cx="5181600" cy="3124200"/>
          </a:xfrm>
          <a:prstGeom prst="rect">
            <a:avLst/>
          </a:prstGeom>
          <a:solidFill>
            <a:schemeClr val="accent2"/>
          </a:solidFill>
          <a:ln w="12700">
            <a:solidFill>
              <a:schemeClr val="tx1"/>
            </a:solidFill>
            <a:miter lim="800000"/>
            <a:headEnd/>
            <a:tailEnd/>
          </a:ln>
        </p:spPr>
      </p:pic>
      <p:sp>
        <p:nvSpPr>
          <p:cNvPr id="19461" name="Oval 8"/>
          <p:cNvSpPr>
            <a:spLocks noChangeArrowheads="1"/>
          </p:cNvSpPr>
          <p:nvPr/>
        </p:nvSpPr>
        <p:spPr bwMode="auto">
          <a:xfrm>
            <a:off x="4648200" y="3124200"/>
            <a:ext cx="2209800" cy="457200"/>
          </a:xfrm>
          <a:prstGeom prst="ellipse">
            <a:avLst/>
          </a:prstGeom>
          <a:noFill/>
          <a:ln w="28575">
            <a:solidFill>
              <a:schemeClr val="tx2"/>
            </a:solidFill>
            <a:round/>
            <a:headEnd/>
            <a:tailEnd/>
          </a:ln>
        </p:spPr>
        <p:txBody>
          <a:bodyPr wrap="none" anchor="ctr"/>
          <a:lstStyle/>
          <a:p>
            <a:endParaRPr lang="en-US"/>
          </a:p>
        </p:txBody>
      </p:sp>
      <p:sp>
        <p:nvSpPr>
          <p:cNvPr id="19462" name="Rectangle 9"/>
          <p:cNvSpPr>
            <a:spLocks noChangeArrowheads="1"/>
          </p:cNvSpPr>
          <p:nvPr/>
        </p:nvSpPr>
        <p:spPr bwMode="auto">
          <a:xfrm>
            <a:off x="4800600" y="3733800"/>
            <a:ext cx="1219200" cy="304800"/>
          </a:xfrm>
          <a:prstGeom prst="rect">
            <a:avLst/>
          </a:prstGeom>
          <a:noFill/>
          <a:ln w="28575">
            <a:solidFill>
              <a:schemeClr val="accent2"/>
            </a:solidFill>
            <a:miter lim="800000"/>
            <a:headEnd/>
            <a:tailEnd/>
          </a:ln>
        </p:spPr>
        <p:txBody>
          <a:bodyPr wrap="none" anchor="ctr"/>
          <a:lstStyle/>
          <a:p>
            <a:endParaRPr lang="en-US"/>
          </a:p>
        </p:txBody>
      </p:sp>
    </p:spTree>
    <p:extLst>
      <p:ext uri="{BB962C8B-B14F-4D97-AF65-F5344CB8AC3E}">
        <p14:creationId xmlns:p14="http://schemas.microsoft.com/office/powerpoint/2010/main" xmlns="" val="3708842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p:cNvPicPr>
            <a:picLocks noChangeAspect="1" noChangeArrowheads="1"/>
          </p:cNvPicPr>
          <p:nvPr/>
        </p:nvPicPr>
        <p:blipFill>
          <a:blip r:embed="rId2" cstate="print"/>
          <a:srcRect l="21875" t="47917" r="25781" b="6250"/>
          <a:stretch>
            <a:fillRect/>
          </a:stretch>
        </p:blipFill>
        <p:spPr bwMode="auto">
          <a:xfrm>
            <a:off x="533400" y="1066800"/>
            <a:ext cx="5105400" cy="3352800"/>
          </a:xfrm>
          <a:prstGeom prst="rect">
            <a:avLst/>
          </a:prstGeom>
          <a:noFill/>
          <a:ln w="9525">
            <a:solidFill>
              <a:schemeClr val="tx1"/>
            </a:solidFill>
            <a:miter lim="800000"/>
            <a:headEnd/>
            <a:tailEnd/>
          </a:ln>
        </p:spPr>
      </p:pic>
      <p:sp>
        <p:nvSpPr>
          <p:cNvPr id="20482" name="Rectangle 2"/>
          <p:cNvSpPr>
            <a:spLocks noGrp="1" noChangeArrowheads="1"/>
          </p:cNvSpPr>
          <p:nvPr>
            <p:ph type="title"/>
          </p:nvPr>
        </p:nvSpPr>
        <p:spPr/>
        <p:txBody>
          <a:bodyPr/>
          <a:lstStyle/>
          <a:p>
            <a:r>
              <a:rPr lang="en-US" smtClean="0">
                <a:ea typeface="ＭＳ Ｐゴシック" charset="-128"/>
              </a:rPr>
              <a:t>Sample data</a:t>
            </a:r>
          </a:p>
        </p:txBody>
      </p:sp>
      <p:sp>
        <p:nvSpPr>
          <p:cNvPr id="20483" name="Oval 7"/>
          <p:cNvSpPr>
            <a:spLocks noChangeArrowheads="1"/>
          </p:cNvSpPr>
          <p:nvPr/>
        </p:nvSpPr>
        <p:spPr bwMode="auto">
          <a:xfrm>
            <a:off x="4724400" y="3200400"/>
            <a:ext cx="2209800" cy="457200"/>
          </a:xfrm>
          <a:prstGeom prst="ellipse">
            <a:avLst/>
          </a:prstGeom>
          <a:noFill/>
          <a:ln w="28575">
            <a:solidFill>
              <a:schemeClr val="tx2"/>
            </a:solidFill>
            <a:round/>
            <a:headEnd/>
            <a:tailEnd/>
          </a:ln>
        </p:spPr>
        <p:txBody>
          <a:bodyPr wrap="none" anchor="ctr"/>
          <a:lstStyle/>
          <a:p>
            <a:endParaRPr lang="en-US"/>
          </a:p>
        </p:txBody>
      </p:sp>
      <p:pic>
        <p:nvPicPr>
          <p:cNvPr id="20484" name="Picture 9"/>
          <p:cNvPicPr>
            <a:picLocks noChangeAspect="1" noChangeArrowheads="1"/>
          </p:cNvPicPr>
          <p:nvPr/>
        </p:nvPicPr>
        <p:blipFill>
          <a:blip r:embed="rId3" cstate="print"/>
          <a:srcRect l="21875" t="47917" r="25000" b="9375"/>
          <a:stretch>
            <a:fillRect/>
          </a:stretch>
        </p:blipFill>
        <p:spPr bwMode="auto">
          <a:xfrm>
            <a:off x="1752600" y="1981200"/>
            <a:ext cx="5181600" cy="3124200"/>
          </a:xfrm>
          <a:prstGeom prst="rect">
            <a:avLst/>
          </a:prstGeom>
          <a:solidFill>
            <a:schemeClr val="accent2"/>
          </a:solidFill>
          <a:ln w="12700">
            <a:solidFill>
              <a:schemeClr val="tx1"/>
            </a:solidFill>
            <a:miter lim="800000"/>
            <a:headEnd/>
            <a:tailEnd/>
          </a:ln>
        </p:spPr>
      </p:pic>
      <p:pic>
        <p:nvPicPr>
          <p:cNvPr id="20485" name="Picture 8"/>
          <p:cNvPicPr>
            <a:picLocks noChangeAspect="1" noChangeArrowheads="1"/>
          </p:cNvPicPr>
          <p:nvPr/>
        </p:nvPicPr>
        <p:blipFill>
          <a:blip r:embed="rId4" cstate="print"/>
          <a:srcRect l="21875" t="35417" r="25781" b="11458"/>
          <a:stretch>
            <a:fillRect/>
          </a:stretch>
        </p:blipFill>
        <p:spPr bwMode="auto">
          <a:xfrm>
            <a:off x="3733800" y="2743200"/>
            <a:ext cx="5105400" cy="3886200"/>
          </a:xfrm>
          <a:prstGeom prst="rect">
            <a:avLst/>
          </a:prstGeom>
          <a:solidFill>
            <a:schemeClr val="accent2"/>
          </a:solidFill>
          <a:ln w="12700">
            <a:solidFill>
              <a:schemeClr val="tx1"/>
            </a:solidFill>
            <a:miter lim="800000"/>
            <a:headEnd/>
            <a:tailEnd/>
          </a:ln>
        </p:spPr>
      </p:pic>
      <p:sp>
        <p:nvSpPr>
          <p:cNvPr id="20486" name="Oval 10"/>
          <p:cNvSpPr>
            <a:spLocks noChangeArrowheads="1"/>
          </p:cNvSpPr>
          <p:nvPr/>
        </p:nvSpPr>
        <p:spPr bwMode="auto">
          <a:xfrm>
            <a:off x="4648200" y="3124200"/>
            <a:ext cx="2133600" cy="457200"/>
          </a:xfrm>
          <a:prstGeom prst="ellipse">
            <a:avLst/>
          </a:prstGeom>
          <a:noFill/>
          <a:ln w="28575">
            <a:solidFill>
              <a:schemeClr val="tx2"/>
            </a:solidFill>
            <a:round/>
            <a:headEnd/>
            <a:tailEnd/>
          </a:ln>
        </p:spPr>
        <p:txBody>
          <a:bodyPr wrap="none" anchor="ctr"/>
          <a:lstStyle/>
          <a:p>
            <a:endParaRPr lang="en-US"/>
          </a:p>
        </p:txBody>
      </p:sp>
      <p:sp>
        <p:nvSpPr>
          <p:cNvPr id="20487" name="Rectangle 11"/>
          <p:cNvSpPr>
            <a:spLocks noChangeArrowheads="1"/>
          </p:cNvSpPr>
          <p:nvPr/>
        </p:nvSpPr>
        <p:spPr bwMode="auto">
          <a:xfrm>
            <a:off x="4953000" y="3810000"/>
            <a:ext cx="2286000" cy="228600"/>
          </a:xfrm>
          <a:prstGeom prst="rect">
            <a:avLst/>
          </a:prstGeom>
          <a:noFill/>
          <a:ln w="28575">
            <a:solidFill>
              <a:schemeClr val="accent2"/>
            </a:solidFill>
            <a:miter lim="800000"/>
            <a:headEnd/>
            <a:tailEnd/>
          </a:ln>
        </p:spPr>
        <p:txBody>
          <a:bodyPr wrap="none" anchor="ctr"/>
          <a:lstStyle/>
          <a:p>
            <a:endParaRPr lang="en-US"/>
          </a:p>
        </p:txBody>
      </p:sp>
    </p:spTree>
    <p:extLst>
      <p:ext uri="{BB962C8B-B14F-4D97-AF65-F5344CB8AC3E}">
        <p14:creationId xmlns:p14="http://schemas.microsoft.com/office/powerpoint/2010/main" xmlns="" val="1021375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ChangeArrowheads="1"/>
          </p:cNvSpPr>
          <p:nvPr/>
        </p:nvSpPr>
        <p:spPr bwMode="auto">
          <a:xfrm>
            <a:off x="949325" y="6172200"/>
            <a:ext cx="7127875" cy="523875"/>
          </a:xfrm>
          <a:prstGeom prst="rect">
            <a:avLst/>
          </a:prstGeom>
          <a:noFill/>
          <a:ln w="9525">
            <a:noFill/>
            <a:miter lim="800000"/>
            <a:headEnd/>
            <a:tailEnd/>
          </a:ln>
        </p:spPr>
        <p:txBody>
          <a:bodyPr wrap="none">
            <a:spAutoFit/>
          </a:bodyPr>
          <a:lstStyle/>
          <a:p>
            <a:r>
              <a:rPr lang="en-US" sz="2800" b="1" i="1"/>
              <a:t>http://builtworksregistry.wordpress.com/</a:t>
            </a:r>
          </a:p>
        </p:txBody>
      </p:sp>
      <p:pic>
        <p:nvPicPr>
          <p:cNvPr id="28674" name="Picture 16"/>
          <p:cNvPicPr>
            <a:picLocks noChangeAspect="1" noChangeArrowheads="1"/>
          </p:cNvPicPr>
          <p:nvPr/>
        </p:nvPicPr>
        <p:blipFill>
          <a:blip r:embed="rId2" cstate="print"/>
          <a:srcRect l="18797" r="20300" b="13232"/>
          <a:stretch>
            <a:fillRect/>
          </a:stretch>
        </p:blipFill>
        <p:spPr bwMode="auto">
          <a:xfrm>
            <a:off x="1400175" y="414338"/>
            <a:ext cx="6296025" cy="5605462"/>
          </a:xfrm>
          <a:prstGeom prst="rect">
            <a:avLst/>
          </a:prstGeom>
          <a:noFill/>
          <a:ln w="9525">
            <a:noFill/>
            <a:miter lim="800000"/>
            <a:headEnd/>
            <a:tailEnd/>
          </a:ln>
        </p:spPr>
      </p:pic>
    </p:spTree>
    <p:extLst>
      <p:ext uri="{BB962C8B-B14F-4D97-AF65-F5344CB8AC3E}">
        <p14:creationId xmlns:p14="http://schemas.microsoft.com/office/powerpoint/2010/main" xmlns="" val="2114347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pPr eaLnBrk="1" hangingPunct="1"/>
            <a:r>
              <a:rPr lang="en-US" smtClean="0">
                <a:ea typeface="ＭＳ Ｐゴシック" charset="-128"/>
              </a:rPr>
              <a:t>BWR partnership</a:t>
            </a:r>
          </a:p>
        </p:txBody>
      </p:sp>
      <p:pic>
        <p:nvPicPr>
          <p:cNvPr id="14338" name="Picture 4" descr="banner_avery"/>
          <p:cNvPicPr>
            <a:picLocks noChangeAspect="1" noChangeArrowheads="1"/>
          </p:cNvPicPr>
          <p:nvPr/>
        </p:nvPicPr>
        <p:blipFill>
          <a:blip r:embed="rId2" cstate="print">
            <a:lum contrast="36000"/>
          </a:blip>
          <a:srcRect t="27664"/>
          <a:stretch>
            <a:fillRect/>
          </a:stretch>
        </p:blipFill>
        <p:spPr bwMode="auto">
          <a:xfrm>
            <a:off x="609600" y="1828800"/>
            <a:ext cx="2590800" cy="495300"/>
          </a:xfrm>
          <a:prstGeom prst="rect">
            <a:avLst/>
          </a:prstGeom>
          <a:noFill/>
          <a:ln w="9525">
            <a:noFill/>
            <a:miter lim="800000"/>
            <a:headEnd/>
            <a:tailEnd/>
          </a:ln>
        </p:spPr>
      </p:pic>
      <p:pic>
        <p:nvPicPr>
          <p:cNvPr id="14339" name="Picture 5"/>
          <p:cNvPicPr>
            <a:picLocks noChangeAspect="1" noChangeArrowheads="1"/>
          </p:cNvPicPr>
          <p:nvPr/>
        </p:nvPicPr>
        <p:blipFill>
          <a:blip r:embed="rId3" cstate="print"/>
          <a:srcRect r="1904"/>
          <a:stretch>
            <a:fillRect/>
          </a:stretch>
        </p:blipFill>
        <p:spPr bwMode="auto">
          <a:xfrm>
            <a:off x="3429000" y="1905000"/>
            <a:ext cx="2209800" cy="298450"/>
          </a:xfrm>
          <a:prstGeom prst="rect">
            <a:avLst/>
          </a:prstGeom>
          <a:noFill/>
          <a:ln w="9525">
            <a:noFill/>
            <a:miter lim="800000"/>
            <a:headEnd/>
            <a:tailEnd/>
          </a:ln>
        </p:spPr>
      </p:pic>
      <p:pic>
        <p:nvPicPr>
          <p:cNvPr id="14340" name="Picture 4" descr="::::Desktop:Mailing:g-logo-getty.jpg"/>
          <p:cNvPicPr>
            <a:picLocks noChangeAspect="1" noChangeArrowheads="1"/>
          </p:cNvPicPr>
          <p:nvPr/>
        </p:nvPicPr>
        <p:blipFill>
          <a:blip r:embed="rId4" cstate="print"/>
          <a:srcRect b="14047"/>
          <a:stretch>
            <a:fillRect/>
          </a:stretch>
        </p:blipFill>
        <p:spPr bwMode="auto">
          <a:xfrm>
            <a:off x="6096000" y="1828800"/>
            <a:ext cx="2590800" cy="412750"/>
          </a:xfrm>
          <a:prstGeom prst="rect">
            <a:avLst/>
          </a:prstGeom>
          <a:noFill/>
          <a:ln w="9525">
            <a:noFill/>
            <a:miter lim="800000"/>
            <a:headEnd/>
            <a:tailEnd/>
          </a:ln>
        </p:spPr>
      </p:pic>
      <p:sp>
        <p:nvSpPr>
          <p:cNvPr id="14341" name="Text Box 8"/>
          <p:cNvSpPr txBox="1">
            <a:spLocks noChangeArrowheads="1"/>
          </p:cNvSpPr>
          <p:nvPr/>
        </p:nvSpPr>
        <p:spPr bwMode="auto">
          <a:xfrm>
            <a:off x="990600" y="3048000"/>
            <a:ext cx="7696200" cy="1938992"/>
          </a:xfrm>
          <a:prstGeom prst="rect">
            <a:avLst/>
          </a:prstGeom>
          <a:noFill/>
          <a:ln w="9525">
            <a:noFill/>
            <a:miter lim="800000"/>
            <a:headEnd/>
            <a:tailEnd/>
          </a:ln>
        </p:spPr>
        <p:txBody>
          <a:bodyPr wrap="square">
            <a:spAutoFit/>
          </a:bodyPr>
          <a:lstStyle/>
          <a:p>
            <a:pPr>
              <a:spcBef>
                <a:spcPct val="50000"/>
              </a:spcBef>
            </a:pPr>
            <a:r>
              <a:rPr lang="en-US" sz="2400" dirty="0" smtClean="0"/>
              <a:t>“New </a:t>
            </a:r>
            <a:r>
              <a:rPr lang="en-US" sz="2400" dirty="0"/>
              <a:t>partnerships will result from collaboration and coordination among a </a:t>
            </a:r>
            <a:r>
              <a:rPr lang="en-US" sz="2400" u="sng" dirty="0">
                <a:solidFill>
                  <a:srgbClr val="000000"/>
                </a:solidFill>
              </a:rPr>
              <a:t>wide array of stakeholders</a:t>
            </a:r>
            <a:r>
              <a:rPr lang="en-US" sz="2400" dirty="0"/>
              <a:t>. This will realize workflow efficiencies and minimize redundancies between and among entities that create and use both authority and bibliographic data</a:t>
            </a:r>
            <a:r>
              <a:rPr lang="en-US" sz="2400" dirty="0" smtClean="0"/>
              <a:t>…”</a:t>
            </a:r>
            <a:endParaRPr lang="en-US" sz="2400" dirty="0"/>
          </a:p>
        </p:txBody>
      </p:sp>
      <p:sp>
        <p:nvSpPr>
          <p:cNvPr id="14342" name="Text Box 9"/>
          <p:cNvSpPr txBox="1">
            <a:spLocks noChangeArrowheads="1"/>
          </p:cNvSpPr>
          <p:nvPr/>
        </p:nvSpPr>
        <p:spPr bwMode="auto">
          <a:xfrm>
            <a:off x="1647825" y="5105400"/>
            <a:ext cx="7467600" cy="336550"/>
          </a:xfrm>
          <a:prstGeom prst="rect">
            <a:avLst/>
          </a:prstGeom>
          <a:noFill/>
          <a:ln w="9525">
            <a:noFill/>
            <a:miter lim="800000"/>
            <a:headEnd/>
            <a:tailEnd/>
          </a:ln>
        </p:spPr>
        <p:txBody>
          <a:bodyPr>
            <a:spAutoFit/>
          </a:bodyPr>
          <a:lstStyle/>
          <a:p>
            <a:pPr>
              <a:spcBef>
                <a:spcPct val="50000"/>
              </a:spcBef>
            </a:pPr>
            <a:r>
              <a:rPr lang="en-US" sz="1600" i="1" dirty="0"/>
              <a:t>Report of the LC Working Group on the Future of Bibliographic Control (2008)</a:t>
            </a:r>
          </a:p>
        </p:txBody>
      </p:sp>
      <p:pic>
        <p:nvPicPr>
          <p:cNvPr id="14343" name="Picture 9"/>
          <p:cNvPicPr>
            <a:picLocks noChangeAspect="1" noChangeArrowheads="1"/>
          </p:cNvPicPr>
          <p:nvPr/>
        </p:nvPicPr>
        <p:blipFill>
          <a:blip r:embed="rId5" cstate="print"/>
          <a:srcRect/>
          <a:stretch>
            <a:fillRect/>
          </a:stretch>
        </p:blipFill>
        <p:spPr bwMode="auto">
          <a:xfrm>
            <a:off x="457200" y="1892300"/>
            <a:ext cx="361950" cy="300038"/>
          </a:xfrm>
          <a:prstGeom prst="rect">
            <a:avLst/>
          </a:prstGeom>
          <a:noFill/>
          <a:ln w="9525">
            <a:noFill/>
            <a:miter lim="800000"/>
            <a:headEnd/>
            <a:tailEnd/>
          </a:ln>
        </p:spPr>
      </p:pic>
    </p:spTree>
    <p:extLst>
      <p:ext uri="{BB962C8B-B14F-4D97-AF65-F5344CB8AC3E}">
        <p14:creationId xmlns:p14="http://schemas.microsoft.com/office/powerpoint/2010/main" xmlns="" val="157690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eaLnBrk="1" hangingPunct="1"/>
            <a:r>
              <a:rPr lang="en-US" smtClean="0">
                <a:ea typeface="ＭＳ Ｐゴシック" charset="-128"/>
              </a:rPr>
              <a:t>BWR project goals</a:t>
            </a:r>
          </a:p>
        </p:txBody>
      </p:sp>
      <p:sp>
        <p:nvSpPr>
          <p:cNvPr id="16386" name="Rectangle 3"/>
          <p:cNvSpPr>
            <a:spLocks noGrp="1" noChangeArrowheads="1"/>
          </p:cNvSpPr>
          <p:nvPr>
            <p:ph type="body" idx="1"/>
          </p:nvPr>
        </p:nvSpPr>
        <p:spPr>
          <a:xfrm>
            <a:off x="457200" y="1260475"/>
            <a:ext cx="8229600" cy="4530725"/>
          </a:xfrm>
        </p:spPr>
        <p:txBody>
          <a:bodyPr>
            <a:normAutofit lnSpcReduction="10000"/>
          </a:bodyPr>
          <a:lstStyle/>
          <a:p>
            <a:pPr eaLnBrk="1" hangingPunct="1"/>
            <a:r>
              <a:rPr lang="en-US" sz="2600" smtClean="0">
                <a:ea typeface="ＭＳ Ｐゴシック" charset="-128"/>
              </a:rPr>
              <a:t>Construct a registry for architectural works and the built environment </a:t>
            </a:r>
          </a:p>
          <a:p>
            <a:pPr eaLnBrk="1" hangingPunct="1"/>
            <a:endParaRPr lang="en-US" sz="2600" smtClean="0">
              <a:ea typeface="ＭＳ Ｐゴシック" charset="-128"/>
            </a:endParaRPr>
          </a:p>
          <a:p>
            <a:pPr eaLnBrk="1" hangingPunct="1"/>
            <a:r>
              <a:rPr lang="en-US" sz="2600" smtClean="0">
                <a:ea typeface="ＭＳ Ｐゴシック" charset="-128"/>
              </a:rPr>
              <a:t>Develop unique IDs &amp; trusted data records for registered works</a:t>
            </a:r>
          </a:p>
          <a:p>
            <a:pPr eaLnBrk="1" hangingPunct="1"/>
            <a:endParaRPr lang="en-US" sz="2600" smtClean="0">
              <a:ea typeface="ＭＳ Ｐゴシック" charset="-128"/>
            </a:endParaRPr>
          </a:p>
          <a:p>
            <a:pPr eaLnBrk="1" hangingPunct="1"/>
            <a:r>
              <a:rPr lang="en-US" sz="2600" smtClean="0">
                <a:ea typeface="ＭＳ Ｐゴシック" charset="-128"/>
              </a:rPr>
              <a:t>Reduce redundancy by providing a networked source of authoritative data</a:t>
            </a:r>
          </a:p>
          <a:p>
            <a:pPr eaLnBrk="1" hangingPunct="1"/>
            <a:endParaRPr lang="en-US" sz="2600" smtClean="0">
              <a:ea typeface="ＭＳ Ｐゴシック" charset="-128"/>
            </a:endParaRPr>
          </a:p>
          <a:p>
            <a:pPr eaLnBrk="1" hangingPunct="1"/>
            <a:r>
              <a:rPr lang="en-US" sz="2600" smtClean="0">
                <a:ea typeface="ＭＳ Ｐゴシック" charset="-128"/>
              </a:rPr>
              <a:t>Develop a collaborative community plan to seed, build upon and edit a shared record</a:t>
            </a:r>
          </a:p>
          <a:p>
            <a:pPr eaLnBrk="1" hangingPunct="1">
              <a:buFont typeface="Wingdings" pitchFamily="2" charset="2"/>
              <a:buNone/>
            </a:pPr>
            <a:endParaRPr lang="en-US" sz="2600" smtClean="0">
              <a:ea typeface="ＭＳ Ｐゴシック" charset="-128"/>
            </a:endParaRPr>
          </a:p>
        </p:txBody>
      </p:sp>
    </p:spTree>
    <p:extLst>
      <p:ext uri="{BB962C8B-B14F-4D97-AF65-F5344CB8AC3E}">
        <p14:creationId xmlns:p14="http://schemas.microsoft.com/office/powerpoint/2010/main" xmlns="" val="1625270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smtClean="0">
                <a:ea typeface="ＭＳ Ｐゴシック" charset="-128"/>
              </a:rPr>
              <a:t>Policies</a:t>
            </a:r>
          </a:p>
        </p:txBody>
      </p:sp>
      <p:sp>
        <p:nvSpPr>
          <p:cNvPr id="22530" name="Rectangle 3"/>
          <p:cNvSpPr>
            <a:spLocks noGrp="1" noChangeArrowheads="1"/>
          </p:cNvSpPr>
          <p:nvPr>
            <p:ph type="body" idx="1"/>
          </p:nvPr>
        </p:nvSpPr>
        <p:spPr>
          <a:xfrm>
            <a:off x="304800" y="1184275"/>
            <a:ext cx="8686800" cy="4530725"/>
          </a:xfrm>
        </p:spPr>
        <p:txBody>
          <a:bodyPr>
            <a:normAutofit fontScale="92500"/>
          </a:bodyPr>
          <a:lstStyle/>
          <a:p>
            <a:pPr eaLnBrk="1" hangingPunct="1"/>
            <a:r>
              <a:rPr lang="en-US" sz="2600" smtClean="0">
                <a:ea typeface="ＭＳ Ｐゴシック" charset="-128"/>
              </a:rPr>
              <a:t>Project partners +</a:t>
            </a:r>
            <a:endParaRPr lang="en-US" sz="1800" smtClean="0">
              <a:ea typeface="ＭＳ Ｐゴシック" charset="-128"/>
            </a:endParaRPr>
          </a:p>
          <a:p>
            <a:pPr eaLnBrk="1" hangingPunct="1">
              <a:buFont typeface="Wingdings" pitchFamily="2" charset="2"/>
              <a:buNone/>
            </a:pPr>
            <a:endParaRPr lang="en-US" sz="2600" smtClean="0">
              <a:ea typeface="ＭＳ Ｐゴシック" charset="-128"/>
            </a:endParaRPr>
          </a:p>
          <a:p>
            <a:pPr eaLnBrk="1" hangingPunct="1"/>
            <a:r>
              <a:rPr lang="en-US" sz="2600" smtClean="0">
                <a:ea typeface="ＭＳ Ｐゴシック" charset="-128"/>
              </a:rPr>
              <a:t>BWR Advisory Council </a:t>
            </a:r>
          </a:p>
          <a:p>
            <a:pPr lvl="1" eaLnBrk="1" hangingPunct="1"/>
            <a:r>
              <a:rPr lang="en-US" sz="2200" smtClean="0">
                <a:ea typeface="Arial" pitchFamily="34" charset="0"/>
              </a:rPr>
              <a:t>Canada, Germany, India, Italy, Japan, Taiwan, Turkey, UK, US</a:t>
            </a:r>
          </a:p>
          <a:p>
            <a:pPr lvl="1" eaLnBrk="1" hangingPunct="1">
              <a:buFont typeface="Wingdings" pitchFamily="2" charset="2"/>
              <a:buNone/>
            </a:pPr>
            <a:endParaRPr lang="en-US" sz="2200" smtClean="0">
              <a:ea typeface="Arial" pitchFamily="34" charset="0"/>
            </a:endParaRPr>
          </a:p>
          <a:p>
            <a:pPr eaLnBrk="1" hangingPunct="1"/>
            <a:r>
              <a:rPr lang="en-US" sz="2600" smtClean="0">
                <a:ea typeface="ＭＳ Ｐゴシック" charset="-128"/>
              </a:rPr>
              <a:t>18 scholars, curators, librarians, &amp; technologists representing diverse specializations in academic &amp; cultural institutions:</a:t>
            </a:r>
          </a:p>
          <a:p>
            <a:pPr lvl="1" eaLnBrk="1" hangingPunct="1"/>
            <a:r>
              <a:rPr lang="en-US" sz="2000" smtClean="0">
                <a:ea typeface="Arial" pitchFamily="34" charset="0"/>
              </a:rPr>
              <a:t>Museums: </a:t>
            </a:r>
            <a:r>
              <a:rPr lang="en-US" sz="1800" i="1" smtClean="0">
                <a:ea typeface="Arial" pitchFamily="34" charset="0"/>
              </a:rPr>
              <a:t>MoMA, AIC, Smithsonian, National Palace Museum Taipei</a:t>
            </a:r>
          </a:p>
          <a:p>
            <a:pPr lvl="1" eaLnBrk="1" hangingPunct="1"/>
            <a:r>
              <a:rPr lang="en-US" sz="2000" smtClean="0">
                <a:ea typeface="Arial" pitchFamily="34" charset="0"/>
              </a:rPr>
              <a:t>Libraries: </a:t>
            </a:r>
            <a:r>
              <a:rPr lang="en-US" sz="1800" i="1" smtClean="0">
                <a:ea typeface="Arial" pitchFamily="34" charset="0"/>
              </a:rPr>
              <a:t>Columbia, Cornell, Harvard, Yale, NYU, Colby, UMiami, Illinois</a:t>
            </a:r>
          </a:p>
          <a:p>
            <a:pPr lvl="1" eaLnBrk="1" hangingPunct="1"/>
            <a:r>
              <a:rPr lang="en-US" sz="2000" smtClean="0">
                <a:ea typeface="Arial" pitchFamily="34" charset="0"/>
              </a:rPr>
              <a:t>Research institutes: </a:t>
            </a:r>
            <a:r>
              <a:rPr lang="en-US" sz="1800" i="1" smtClean="0">
                <a:ea typeface="Arial" pitchFamily="34" charset="0"/>
              </a:rPr>
              <a:t>Courtauld,  Max Planck, Inst. For Museum Research </a:t>
            </a:r>
          </a:p>
          <a:p>
            <a:pPr lvl="1" eaLnBrk="1" hangingPunct="1"/>
            <a:r>
              <a:rPr lang="en-US" sz="2000" smtClean="0">
                <a:ea typeface="Arial" pitchFamily="34" charset="0"/>
              </a:rPr>
              <a:t>Organizations:</a:t>
            </a:r>
            <a:r>
              <a:rPr lang="en-US" sz="1800" i="1" smtClean="0">
                <a:ea typeface="Arial" pitchFamily="34" charset="0"/>
              </a:rPr>
              <a:t> RIBA, World Monuments Fund, SAH, IFLA</a:t>
            </a:r>
          </a:p>
        </p:txBody>
      </p:sp>
    </p:spTree>
    <p:extLst>
      <p:ext uri="{BB962C8B-B14F-4D97-AF65-F5344CB8AC3E}">
        <p14:creationId xmlns:p14="http://schemas.microsoft.com/office/powerpoint/2010/main" xmlns="" val="2248061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8"/>
          <p:cNvSpPr>
            <a:spLocks noChangeArrowheads="1"/>
          </p:cNvSpPr>
          <p:nvPr/>
        </p:nvSpPr>
        <p:spPr bwMode="auto">
          <a:xfrm>
            <a:off x="5867400" y="228600"/>
            <a:ext cx="3119438" cy="603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166688" lvl="1" indent="-165100" defTabSz="912813">
              <a:lnSpc>
                <a:spcPct val="110000"/>
              </a:lnSpc>
              <a:spcAft>
                <a:spcPct val="50000"/>
              </a:spcAft>
              <a:buClr>
                <a:schemeClr val="tx1"/>
              </a:buClr>
            </a:pPr>
            <a:r>
              <a:rPr lang="en-US" sz="2000" b="1" dirty="0">
                <a:latin typeface="Calibri" charset="0"/>
              </a:rPr>
              <a:t>ARTstor Digital Library Today</a:t>
            </a:r>
          </a:p>
          <a:p>
            <a:pPr marL="166688" lvl="1" indent="-165100" defTabSz="912813">
              <a:lnSpc>
                <a:spcPct val="110000"/>
              </a:lnSpc>
              <a:spcAft>
                <a:spcPct val="50000"/>
              </a:spcAft>
              <a:buClr>
                <a:schemeClr val="tx1"/>
              </a:buClr>
            </a:pPr>
            <a:endParaRPr lang="en-US" sz="2000" b="1" dirty="0">
              <a:latin typeface="Calibri" charset="0"/>
            </a:endParaRPr>
          </a:p>
          <a:p>
            <a:pPr marL="166688" lvl="1" indent="-165100" defTabSz="912813">
              <a:lnSpc>
                <a:spcPct val="110000"/>
              </a:lnSpc>
              <a:spcAft>
                <a:spcPct val="50000"/>
              </a:spcAft>
              <a:buClr>
                <a:schemeClr val="tx1"/>
              </a:buClr>
              <a:buFont typeface="Arial" charset="0"/>
              <a:buChar char="•"/>
            </a:pPr>
            <a:r>
              <a:rPr lang="en-US" sz="1600" dirty="0">
                <a:latin typeface="Calibri" charset="0"/>
              </a:rPr>
              <a:t>Founded by The Andrew W. Mellon Foundation in 2001</a:t>
            </a:r>
          </a:p>
          <a:p>
            <a:pPr marL="166688" lvl="1" indent="-165100" defTabSz="912813">
              <a:lnSpc>
                <a:spcPct val="110000"/>
              </a:lnSpc>
              <a:spcAft>
                <a:spcPct val="50000"/>
              </a:spcAft>
              <a:buClr>
                <a:schemeClr val="tx1"/>
              </a:buClr>
              <a:buFont typeface="Arial" charset="0"/>
              <a:buChar char="•"/>
            </a:pPr>
            <a:r>
              <a:rPr lang="en-US" sz="1600" dirty="0">
                <a:latin typeface="Calibri" charset="0"/>
              </a:rPr>
              <a:t>Independent nonprofit organization since 2003</a:t>
            </a:r>
          </a:p>
          <a:p>
            <a:pPr marL="166688" lvl="1" indent="-165100" defTabSz="912813">
              <a:lnSpc>
                <a:spcPct val="110000"/>
              </a:lnSpc>
              <a:spcAft>
                <a:spcPct val="50000"/>
              </a:spcAft>
              <a:buClr>
                <a:schemeClr val="tx1"/>
              </a:buClr>
              <a:buFont typeface="Arial" charset="0"/>
              <a:buChar char="•"/>
            </a:pPr>
            <a:r>
              <a:rPr lang="en-US" sz="1600" dirty="0">
                <a:latin typeface="Calibri" charset="0"/>
              </a:rPr>
              <a:t>Launched in July 1, 2004</a:t>
            </a:r>
          </a:p>
          <a:p>
            <a:pPr marL="166688" lvl="1" indent="-165100" defTabSz="912813">
              <a:lnSpc>
                <a:spcPct val="110000"/>
              </a:lnSpc>
              <a:spcAft>
                <a:spcPct val="50000"/>
              </a:spcAft>
              <a:buClr>
                <a:schemeClr val="tx1"/>
              </a:buClr>
              <a:buFont typeface="Arial" charset="0"/>
              <a:buChar char="•"/>
            </a:pPr>
            <a:r>
              <a:rPr lang="en-US" sz="1600" dirty="0" smtClean="0">
                <a:latin typeface="Calibri" charset="0"/>
              </a:rPr>
              <a:t>1.6 </a:t>
            </a:r>
            <a:r>
              <a:rPr lang="en-US" sz="1600" dirty="0">
                <a:latin typeface="Calibri" charset="0"/>
              </a:rPr>
              <a:t>million images and growing</a:t>
            </a:r>
          </a:p>
          <a:p>
            <a:pPr marL="166688" lvl="1" indent="-165100" defTabSz="912813">
              <a:lnSpc>
                <a:spcPct val="110000"/>
              </a:lnSpc>
              <a:spcAft>
                <a:spcPct val="50000"/>
              </a:spcAft>
              <a:buClr>
                <a:schemeClr val="tx1"/>
              </a:buClr>
              <a:buFont typeface="Arial" charset="0"/>
              <a:buChar char="•"/>
            </a:pPr>
            <a:r>
              <a:rPr lang="en-US" sz="1600" dirty="0">
                <a:latin typeface="Calibri" charset="0"/>
              </a:rPr>
              <a:t>200+ museum &amp; special collections</a:t>
            </a:r>
          </a:p>
          <a:p>
            <a:pPr marL="166688" lvl="1" indent="-165100" defTabSz="912813">
              <a:lnSpc>
                <a:spcPct val="110000"/>
              </a:lnSpc>
              <a:spcAft>
                <a:spcPct val="50000"/>
              </a:spcAft>
              <a:buClr>
                <a:schemeClr val="tx1"/>
              </a:buClr>
              <a:buFont typeface="Arial" charset="0"/>
              <a:buChar char="•"/>
            </a:pPr>
            <a:r>
              <a:rPr lang="en-US" sz="1600" dirty="0">
                <a:latin typeface="Calibri" charset="0"/>
              </a:rPr>
              <a:t>Museums, archives, libraries, artists, artists’ estates, scholars, photographers </a:t>
            </a:r>
          </a:p>
          <a:p>
            <a:pPr marL="166688" lvl="1" indent="-165100" defTabSz="912813">
              <a:lnSpc>
                <a:spcPct val="110000"/>
              </a:lnSpc>
              <a:spcAft>
                <a:spcPct val="50000"/>
              </a:spcAft>
              <a:buClr>
                <a:schemeClr val="tx1"/>
              </a:buClr>
              <a:buFont typeface="Arial" charset="0"/>
              <a:buChar char="•"/>
            </a:pPr>
            <a:r>
              <a:rPr lang="en-US" sz="1600" dirty="0">
                <a:latin typeface="Calibri" charset="0"/>
              </a:rPr>
              <a:t>Password-protected database restricted to educational and scholarly users</a:t>
            </a:r>
          </a:p>
          <a:p>
            <a:pPr marL="166688" lvl="1" indent="-165100" defTabSz="912813">
              <a:lnSpc>
                <a:spcPct val="110000"/>
              </a:lnSpc>
              <a:spcAft>
                <a:spcPct val="50000"/>
              </a:spcAft>
              <a:buClr>
                <a:schemeClr val="tx1"/>
              </a:buClr>
              <a:buFont typeface="Arial" charset="0"/>
              <a:buChar char="•"/>
            </a:pPr>
            <a:endParaRPr lang="en-US" dirty="0">
              <a:latin typeface="Calibri" charset="0"/>
            </a:endParaRPr>
          </a:p>
          <a:p>
            <a:pPr marL="166688" lvl="1" indent="-165100" defTabSz="912813">
              <a:lnSpc>
                <a:spcPct val="110000"/>
              </a:lnSpc>
              <a:spcAft>
                <a:spcPct val="50000"/>
              </a:spcAft>
              <a:buClr>
                <a:schemeClr val="tx1"/>
              </a:buClr>
            </a:pPr>
            <a:endParaRPr lang="en-US" dirty="0">
              <a:latin typeface="Calibri" charset="0"/>
            </a:endParaRPr>
          </a:p>
          <a:p>
            <a:pPr marL="166688" lvl="1" indent="-165100" defTabSz="912813">
              <a:lnSpc>
                <a:spcPct val="110000"/>
              </a:lnSpc>
              <a:spcAft>
                <a:spcPct val="50000"/>
              </a:spcAft>
              <a:buClr>
                <a:schemeClr val="tx1"/>
              </a:buClr>
              <a:buFont typeface="Arial" charset="0"/>
              <a:buChar char="•"/>
            </a:pPr>
            <a:endParaRPr lang="en-US" dirty="0">
              <a:latin typeface="Calibri" charset="0"/>
            </a:endParaRPr>
          </a:p>
          <a:p>
            <a:pPr marL="166688" lvl="1" indent="-165100" defTabSz="912813">
              <a:lnSpc>
                <a:spcPct val="110000"/>
              </a:lnSpc>
              <a:spcAft>
                <a:spcPct val="50000"/>
              </a:spcAft>
              <a:buClr>
                <a:schemeClr val="tx1"/>
              </a:buClr>
              <a:buFont typeface="Arial" charset="0"/>
              <a:buChar char="•"/>
            </a:pPr>
            <a:endParaRPr lang="en-US" dirty="0">
              <a:latin typeface="Calibri" charset="0"/>
            </a:endParaRPr>
          </a:p>
          <a:p>
            <a:pPr marL="166688" lvl="1" indent="-165100" defTabSz="912813">
              <a:lnSpc>
                <a:spcPct val="110000"/>
              </a:lnSpc>
              <a:spcAft>
                <a:spcPct val="50000"/>
              </a:spcAft>
              <a:buClr>
                <a:schemeClr val="tx1"/>
              </a:buClr>
              <a:buFont typeface="Arial" charset="0"/>
              <a:buChar char="•"/>
            </a:pPr>
            <a:endParaRPr lang="en-US" dirty="0">
              <a:latin typeface="Calibri" charset="0"/>
            </a:endParaRPr>
          </a:p>
          <a:p>
            <a:pPr marL="166688" lvl="1" indent="-165100" defTabSz="912813">
              <a:lnSpc>
                <a:spcPct val="110000"/>
              </a:lnSpc>
              <a:spcAft>
                <a:spcPct val="50000"/>
              </a:spcAft>
              <a:buClr>
                <a:schemeClr val="tx1"/>
              </a:buClr>
              <a:buFont typeface="Arial" charset="0"/>
              <a:buChar char="•"/>
            </a:pPr>
            <a:endParaRPr lang="en-US" dirty="0">
              <a:latin typeface="Calibri" charset="0"/>
            </a:endParaRPr>
          </a:p>
          <a:p>
            <a:pPr marL="166688" lvl="1" indent="-165100" defTabSz="912813">
              <a:lnSpc>
                <a:spcPct val="110000"/>
              </a:lnSpc>
              <a:spcAft>
                <a:spcPct val="50000"/>
              </a:spcAft>
              <a:buClr>
                <a:schemeClr val="tx1"/>
              </a:buClr>
              <a:buFont typeface="Arial" charset="0"/>
              <a:buChar char="•"/>
            </a:pPr>
            <a:endParaRPr lang="en-US" dirty="0">
              <a:latin typeface="Calibri" charset="0"/>
            </a:endParaRPr>
          </a:p>
        </p:txBody>
      </p:sp>
      <p:pic>
        <p:nvPicPr>
          <p:cNvPr id="75778" name="Picture 7"/>
          <p:cNvPicPr>
            <a:picLocks noChangeAspect="1" noChangeArrowheads="1"/>
          </p:cNvPicPr>
          <p:nvPr/>
        </p:nvPicPr>
        <p:blipFill>
          <a:blip r:embed="rId3">
            <a:extLst>
              <a:ext uri="{28A0092B-C50C-407E-A947-70E740481C1C}">
                <a14:useLocalDpi xmlns:a14="http://schemas.microsoft.com/office/drawing/2010/main" xmlns="" val="0"/>
              </a:ext>
            </a:extLst>
          </a:blip>
          <a:srcRect l="23750" t="8594" r="23750" b="13281"/>
          <a:stretch>
            <a:fillRect/>
          </a:stretch>
        </p:blipFill>
        <p:spPr bwMode="auto">
          <a:xfrm>
            <a:off x="0" y="0"/>
            <a:ext cx="5761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solidFill>
                <a:srgbClr val="898989"/>
              </a:solidFill>
              <a:latin typeface="Calibri" charset="0"/>
              <a:cs typeface="Arial" charset="0"/>
            </a:endParaRPr>
          </a:p>
        </p:txBody>
      </p:sp>
    </p:spTree>
    <p:extLst>
      <p:ext uri="{BB962C8B-B14F-4D97-AF65-F5344CB8AC3E}">
        <p14:creationId xmlns:p14="http://schemas.microsoft.com/office/powerpoint/2010/main" xmlns="" val="112435515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320" t="21333" r="6250" b="16267"/>
          <a:stretch>
            <a:fillRect/>
          </a:stretch>
        </p:blipFill>
        <p:spPr bwMode="auto">
          <a:xfrm>
            <a:off x="131763" y="1679575"/>
            <a:ext cx="8855075" cy="4700588"/>
          </a:xfrm>
          <a:prstGeom prst="rect">
            <a:avLst/>
          </a:prstGeom>
          <a:noFill/>
          <a:ln w="9525">
            <a:solidFill>
              <a:srgbClr val="8DA1A2"/>
            </a:solidFill>
            <a:miter lim="800000"/>
            <a:headEnd/>
            <a:tailEnd/>
          </a:ln>
          <a:extLst>
            <a:ext uri="{909E8E84-426E-40dd-AFC4-6F175D3DCCD1}">
              <a14:hiddenFill xmlns:a14="http://schemas.microsoft.com/office/drawing/2010/main" xmlns="">
                <a:solidFill>
                  <a:srgbClr val="FFFFFF"/>
                </a:solidFill>
              </a14:hiddenFill>
            </a:ext>
          </a:extLst>
        </p:spPr>
      </p:pic>
      <p:sp>
        <p:nvSpPr>
          <p:cNvPr id="34818" name="Rectangle 2"/>
          <p:cNvSpPr>
            <a:spLocks noGrp="1" noChangeArrowheads="1"/>
          </p:cNvSpPr>
          <p:nvPr>
            <p:ph type="title"/>
          </p:nvPr>
        </p:nvSpPr>
        <p:spPr>
          <a:xfrm>
            <a:off x="420688" y="381000"/>
            <a:ext cx="8113712" cy="871538"/>
          </a:xfrm>
        </p:spPr>
        <p:txBody>
          <a:bodyPr/>
          <a:lstStyle/>
          <a:p>
            <a:pPr eaLnBrk="1" hangingPunct="1"/>
            <a:r>
              <a:rPr lang="en-US" sz="2400">
                <a:latin typeface="Calibri" charset="0"/>
                <a:ea typeface="ＭＳ Ｐゴシック" charset="0"/>
                <a:cs typeface="ＭＳ Ｐゴシック" charset="0"/>
              </a:rPr>
              <a:t>Associated images – What are instructors teaching?</a:t>
            </a:r>
          </a:p>
        </p:txBody>
      </p:sp>
      <p:sp>
        <p:nvSpPr>
          <p:cNvPr id="6" name="TextBox 8"/>
          <p:cNvSpPr txBox="1">
            <a:spLocks noChangeArrowheads="1"/>
          </p:cNvSpPr>
          <p:nvPr/>
        </p:nvSpPr>
        <p:spPr bwMode="auto">
          <a:xfrm>
            <a:off x="2776538" y="3651250"/>
            <a:ext cx="2347912" cy="955675"/>
          </a:xfrm>
          <a:prstGeom prst="rect">
            <a:avLst/>
          </a:prstGeom>
          <a:solidFill>
            <a:schemeClr val="accent3">
              <a:lumMod val="20000"/>
              <a:lumOff val="80000"/>
            </a:schemeClr>
          </a:solidFill>
          <a:ln w="38100">
            <a:solidFill>
              <a:schemeClr val="accent1">
                <a:lumMod val="75000"/>
              </a:schemeClr>
            </a:solidFill>
            <a:miter lim="800000"/>
            <a:headEnd/>
            <a:tailEnd/>
          </a:ln>
        </p:spPr>
        <p:txBody>
          <a:bodyPr lIns="160331" tIns="160331" rIns="91428" bIns="45715">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defRPr/>
            </a:pPr>
            <a:r>
              <a:rPr lang="en-US" sz="1800" smtClean="0">
                <a:solidFill>
                  <a:srgbClr val="292929"/>
                </a:solidFill>
                <a:latin typeface="Calibri" charset="0"/>
              </a:rPr>
              <a:t>             Associated    </a:t>
            </a:r>
          </a:p>
          <a:p>
            <a:pPr>
              <a:lnSpc>
                <a:spcPct val="90000"/>
              </a:lnSpc>
              <a:defRPr/>
            </a:pPr>
            <a:r>
              <a:rPr lang="en-US" sz="1800" smtClean="0">
                <a:solidFill>
                  <a:srgbClr val="292929"/>
                </a:solidFill>
                <a:latin typeface="Calibri" charset="0"/>
              </a:rPr>
              <a:t>             Images</a:t>
            </a:r>
          </a:p>
          <a:p>
            <a:pPr algn="ctr">
              <a:lnSpc>
                <a:spcPct val="90000"/>
              </a:lnSpc>
              <a:spcAft>
                <a:spcPct val="65000"/>
              </a:spcAft>
              <a:defRPr/>
            </a:pPr>
            <a:endParaRPr lang="en-US" sz="1800" smtClean="0">
              <a:latin typeface="Calibri" charset="0"/>
            </a:endParaRPr>
          </a:p>
        </p:txBody>
      </p:sp>
      <p:pic>
        <p:nvPicPr>
          <p:cNvPr id="34820" name="Picture 15" descr="icon_assoc_imgs.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938463" y="3994150"/>
            <a:ext cx="557212"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Arrow Connector 7"/>
          <p:cNvCxnSpPr>
            <a:cxnSpLocks noChangeShapeType="1"/>
          </p:cNvCxnSpPr>
          <p:nvPr/>
        </p:nvCxnSpPr>
        <p:spPr bwMode="auto">
          <a:xfrm rot="5400000">
            <a:off x="2474119" y="4860132"/>
            <a:ext cx="387350" cy="227012"/>
          </a:xfrm>
          <a:prstGeom prst="straightConnector1">
            <a:avLst/>
          </a:prstGeom>
          <a:noFill/>
          <a:ln w="57150">
            <a:solidFill>
              <a:schemeClr val="accent1">
                <a:lumMod val="75000"/>
              </a:schemeClr>
            </a:solidFill>
            <a:round/>
            <a:headEnd/>
            <a:tailEnd type="arrow" w="med" len="med"/>
          </a:ln>
        </p:spPr>
      </p:cxnSp>
    </p:spTree>
    <p:extLst>
      <p:ext uri="{BB962C8B-B14F-4D97-AF65-F5344CB8AC3E}">
        <p14:creationId xmlns:p14="http://schemas.microsoft.com/office/powerpoint/2010/main" xmlns="" val="244563225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l="221" t="34109" r="9659" b="5437"/>
          <a:stretch>
            <a:fillRect/>
          </a:stretch>
        </p:blipFill>
        <p:spPr bwMode="auto">
          <a:xfrm>
            <a:off x="153988" y="1681163"/>
            <a:ext cx="8832850" cy="4710112"/>
          </a:xfrm>
          <a:prstGeom prst="rect">
            <a:avLst/>
          </a:prstGeom>
          <a:noFill/>
          <a:ln w="9525">
            <a:solidFill>
              <a:srgbClr val="8DA1A2"/>
            </a:solidFill>
            <a:miter lim="800000"/>
            <a:headEnd/>
            <a:tailEnd/>
          </a:ln>
          <a:extLst>
            <a:ext uri="{909E8E84-426E-40dd-AFC4-6F175D3DCCD1}">
              <a14:hiddenFill xmlns:a14="http://schemas.microsoft.com/office/drawing/2010/main" xmlns="">
                <a:solidFill>
                  <a:srgbClr val="FFFFFF"/>
                </a:solidFill>
              </a14:hiddenFill>
            </a:ext>
          </a:extLst>
        </p:spPr>
      </p:pic>
      <p:sp>
        <p:nvSpPr>
          <p:cNvPr id="36866" name="Rectangle 2"/>
          <p:cNvSpPr>
            <a:spLocks noGrp="1" noChangeArrowheads="1"/>
          </p:cNvSpPr>
          <p:nvPr>
            <p:ph type="title"/>
          </p:nvPr>
        </p:nvSpPr>
        <p:spPr>
          <a:xfrm>
            <a:off x="769938" y="814388"/>
            <a:ext cx="7661275" cy="871537"/>
          </a:xfrm>
        </p:spPr>
        <p:txBody>
          <a:bodyPr/>
          <a:lstStyle/>
          <a:p>
            <a:pPr eaLnBrk="1" hangingPunct="1"/>
            <a:r>
              <a:rPr lang="en-US" sz="2800">
                <a:latin typeface="Calibri" charset="0"/>
                <a:ea typeface="ＭＳ Ｐゴシック" charset="0"/>
                <a:cs typeface="ＭＳ Ｐゴシック" charset="0"/>
              </a:rPr>
              <a:t> Discover related images</a:t>
            </a:r>
          </a:p>
        </p:txBody>
      </p:sp>
      <p:sp>
        <p:nvSpPr>
          <p:cNvPr id="10" name="Rectangle 2"/>
          <p:cNvSpPr>
            <a:spLocks noChangeArrowheads="1"/>
          </p:cNvSpPr>
          <p:nvPr/>
        </p:nvSpPr>
        <p:spPr bwMode="auto">
          <a:xfrm>
            <a:off x="4613275" y="4086225"/>
            <a:ext cx="1460500" cy="2041525"/>
          </a:xfrm>
          <a:prstGeom prst="rect">
            <a:avLst/>
          </a:prstGeom>
          <a:noFill/>
          <a:ln w="57150">
            <a:solidFill>
              <a:schemeClr val="accent1">
                <a:lumMod val="75000"/>
              </a:schemeClr>
            </a:solidFill>
            <a:round/>
            <a:headEnd/>
            <a:tailEnd/>
          </a:ln>
        </p:spPr>
        <p:txBody>
          <a:bodyPr lIns="0" tIns="0" rIns="0" bIns="0"/>
          <a:lstStyle/>
          <a:p>
            <a:pPr marL="249238" algn="ctr">
              <a:lnSpc>
                <a:spcPct val="90000"/>
              </a:lnSpc>
              <a:spcAft>
                <a:spcPct val="65000"/>
              </a:spcAft>
              <a:defRPr/>
            </a:pPr>
            <a:endParaRPr lang="en-US">
              <a:latin typeface="Calibri" charset="0"/>
              <a:cs typeface="Arial"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xmlns="" val="0"/>
              </a:ext>
            </a:extLst>
          </a:blip>
          <a:srcRect l="883" t="11621" r="883" b="7292"/>
          <a:stretch>
            <a:fillRect/>
          </a:stretch>
        </p:blipFill>
        <p:spPr bwMode="auto">
          <a:xfrm>
            <a:off x="158750" y="381000"/>
            <a:ext cx="8832850" cy="6183313"/>
          </a:xfrm>
          <a:prstGeom prst="rect">
            <a:avLst/>
          </a:prstGeom>
          <a:noFill/>
          <a:ln w="9525">
            <a:solidFill>
              <a:srgbClr val="8DA1A2"/>
            </a:solidFill>
            <a:miter lim="800000"/>
            <a:headEnd/>
            <a:tailEnd/>
          </a:ln>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890215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8600"/>
            <a:ext cx="9144000" cy="6324600"/>
          </a:xfrm>
          <a:prstGeom prst="rect">
            <a:avLst/>
          </a:prstGeom>
        </p:spPr>
      </p:pic>
    </p:spTree>
    <p:extLst>
      <p:ext uri="{BB962C8B-B14F-4D97-AF65-F5344CB8AC3E}">
        <p14:creationId xmlns:p14="http://schemas.microsoft.com/office/powerpoint/2010/main" xmlns="" val="553518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err="1" smtClean="0"/>
              <a:t>Hagia</a:t>
            </a:r>
            <a:r>
              <a:rPr lang="en-US" dirty="0" smtClean="0"/>
              <a:t> Sophia screen shot</a:t>
            </a:r>
            <a:endParaRPr lang="en-US" dirty="0"/>
          </a:p>
        </p:txBody>
      </p:sp>
      <p:sp>
        <p:nvSpPr>
          <p:cNvPr id="4" name="Date Placeholder 3"/>
          <p:cNvSpPr>
            <a:spLocks noGrp="1"/>
          </p:cNvSpPr>
          <p:nvPr>
            <p:ph type="dt" sz="half" idx="10"/>
          </p:nvPr>
        </p:nvSpPr>
        <p:spPr/>
        <p:txBody>
          <a:bodyPr/>
          <a:lstStyle/>
          <a:p>
            <a:pPr>
              <a:defRPr/>
            </a:pPr>
            <a:endParaRPr lang="en-US"/>
          </a:p>
        </p:txBody>
      </p:sp>
      <p:pic>
        <p:nvPicPr>
          <p:cNvPr id="9011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3000" y="-990600"/>
            <a:ext cx="12192000" cy="937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4117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endParaRPr lang="en-US"/>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304800"/>
            <a:ext cx="12192000" cy="937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49213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3715" b="4554"/>
          <a:stretch/>
        </p:blipFill>
        <p:spPr bwMode="auto">
          <a:xfrm>
            <a:off x="69928" y="1389148"/>
            <a:ext cx="9009232" cy="4878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44778" t="23088" r="4048" b="13170"/>
          <a:stretch/>
        </p:blipFill>
        <p:spPr bwMode="auto">
          <a:xfrm>
            <a:off x="4102643" y="1938346"/>
            <a:ext cx="4632594" cy="382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itle 1"/>
          <p:cNvSpPr txBox="1">
            <a:spLocks/>
          </p:cNvSpPr>
          <p:nvPr/>
        </p:nvSpPr>
        <p:spPr bwMode="auto">
          <a:xfrm>
            <a:off x="284458" y="128516"/>
            <a:ext cx="8615000" cy="96305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defTabSz="1042988" rtl="0" eaLnBrk="0" fontAlgn="base" hangingPunct="0">
              <a:lnSpc>
                <a:spcPct val="115000"/>
              </a:lnSpc>
              <a:spcBef>
                <a:spcPct val="0"/>
              </a:spcBef>
              <a:spcAft>
                <a:spcPct val="0"/>
              </a:spcAft>
              <a:defRPr sz="2600">
                <a:solidFill>
                  <a:schemeClr val="tx2"/>
                </a:solidFill>
                <a:latin typeface="+mj-lt"/>
                <a:ea typeface="+mj-ea"/>
                <a:cs typeface="+mj-cs"/>
              </a:defRPr>
            </a:lvl1pPr>
            <a:lvl2pPr algn="l" defTabSz="1042988" rtl="0" eaLnBrk="0" fontAlgn="base" hangingPunct="0">
              <a:lnSpc>
                <a:spcPct val="115000"/>
              </a:lnSpc>
              <a:spcBef>
                <a:spcPct val="0"/>
              </a:spcBef>
              <a:spcAft>
                <a:spcPct val="0"/>
              </a:spcAft>
              <a:defRPr sz="2600">
                <a:solidFill>
                  <a:schemeClr val="tx2"/>
                </a:solidFill>
                <a:latin typeface="Arial" pitchFamily="-65" charset="0"/>
                <a:ea typeface="ＭＳ Ｐゴシック" pitchFamily="-65" charset="-128"/>
                <a:cs typeface="ＭＳ Ｐゴシック" pitchFamily="-65" charset="-128"/>
              </a:defRPr>
            </a:lvl2pPr>
            <a:lvl3pPr algn="l" defTabSz="1042988" rtl="0" eaLnBrk="0" fontAlgn="base" hangingPunct="0">
              <a:lnSpc>
                <a:spcPct val="115000"/>
              </a:lnSpc>
              <a:spcBef>
                <a:spcPct val="0"/>
              </a:spcBef>
              <a:spcAft>
                <a:spcPct val="0"/>
              </a:spcAft>
              <a:defRPr sz="2600">
                <a:solidFill>
                  <a:schemeClr val="tx2"/>
                </a:solidFill>
                <a:latin typeface="Arial" pitchFamily="-65" charset="0"/>
                <a:ea typeface="ＭＳ Ｐゴシック" pitchFamily="-65" charset="-128"/>
                <a:cs typeface="ＭＳ Ｐゴシック" pitchFamily="-65" charset="-128"/>
              </a:defRPr>
            </a:lvl3pPr>
            <a:lvl4pPr algn="l" defTabSz="1042988" rtl="0" eaLnBrk="0" fontAlgn="base" hangingPunct="0">
              <a:lnSpc>
                <a:spcPct val="115000"/>
              </a:lnSpc>
              <a:spcBef>
                <a:spcPct val="0"/>
              </a:spcBef>
              <a:spcAft>
                <a:spcPct val="0"/>
              </a:spcAft>
              <a:defRPr sz="2600">
                <a:solidFill>
                  <a:schemeClr val="tx2"/>
                </a:solidFill>
                <a:latin typeface="Arial" pitchFamily="-65" charset="0"/>
                <a:ea typeface="ＭＳ Ｐゴシック" pitchFamily="-65" charset="-128"/>
                <a:cs typeface="ＭＳ Ｐゴシック" pitchFamily="-65" charset="-128"/>
              </a:defRPr>
            </a:lvl4pPr>
            <a:lvl5pPr algn="l" defTabSz="1042988" rtl="0" eaLnBrk="0" fontAlgn="base" hangingPunct="0">
              <a:lnSpc>
                <a:spcPct val="115000"/>
              </a:lnSpc>
              <a:spcBef>
                <a:spcPct val="0"/>
              </a:spcBef>
              <a:spcAft>
                <a:spcPct val="0"/>
              </a:spcAft>
              <a:defRPr sz="2600">
                <a:solidFill>
                  <a:schemeClr val="tx2"/>
                </a:solidFill>
                <a:latin typeface="Arial" pitchFamily="-65" charset="0"/>
                <a:ea typeface="ＭＳ Ｐゴシック" pitchFamily="-65" charset="-128"/>
                <a:cs typeface="ＭＳ Ｐゴシック" pitchFamily="-65" charset="-128"/>
              </a:defRPr>
            </a:lvl5pPr>
            <a:lvl6pPr marL="457200" algn="l" defTabSz="1042988" rtl="0" fontAlgn="base">
              <a:lnSpc>
                <a:spcPct val="115000"/>
              </a:lnSpc>
              <a:spcBef>
                <a:spcPct val="0"/>
              </a:spcBef>
              <a:spcAft>
                <a:spcPct val="0"/>
              </a:spcAft>
              <a:defRPr sz="2600">
                <a:solidFill>
                  <a:schemeClr val="tx2"/>
                </a:solidFill>
                <a:latin typeface="Arial" pitchFamily="-65" charset="0"/>
                <a:ea typeface="ＭＳ Ｐゴシック" pitchFamily="-65" charset="-128"/>
                <a:cs typeface="ＭＳ Ｐゴシック" pitchFamily="-65" charset="-128"/>
              </a:defRPr>
            </a:lvl6pPr>
            <a:lvl7pPr marL="914400" algn="l" defTabSz="1042988" rtl="0" fontAlgn="base">
              <a:lnSpc>
                <a:spcPct val="115000"/>
              </a:lnSpc>
              <a:spcBef>
                <a:spcPct val="0"/>
              </a:spcBef>
              <a:spcAft>
                <a:spcPct val="0"/>
              </a:spcAft>
              <a:defRPr sz="2600">
                <a:solidFill>
                  <a:schemeClr val="tx2"/>
                </a:solidFill>
                <a:latin typeface="Arial" pitchFamily="-65" charset="0"/>
                <a:ea typeface="ＭＳ Ｐゴシック" pitchFamily="-65" charset="-128"/>
                <a:cs typeface="ＭＳ Ｐゴシック" pitchFamily="-65" charset="-128"/>
              </a:defRPr>
            </a:lvl7pPr>
            <a:lvl8pPr marL="1371600" algn="l" defTabSz="1042988" rtl="0" fontAlgn="base">
              <a:lnSpc>
                <a:spcPct val="115000"/>
              </a:lnSpc>
              <a:spcBef>
                <a:spcPct val="0"/>
              </a:spcBef>
              <a:spcAft>
                <a:spcPct val="0"/>
              </a:spcAft>
              <a:defRPr sz="2600">
                <a:solidFill>
                  <a:schemeClr val="tx2"/>
                </a:solidFill>
                <a:latin typeface="Arial" pitchFamily="-65" charset="0"/>
                <a:ea typeface="ＭＳ Ｐゴシック" pitchFamily="-65" charset="-128"/>
                <a:cs typeface="ＭＳ Ｐゴシック" pitchFamily="-65" charset="-128"/>
              </a:defRPr>
            </a:lvl8pPr>
            <a:lvl9pPr marL="1828800" algn="l" defTabSz="1042988" rtl="0" fontAlgn="base">
              <a:lnSpc>
                <a:spcPct val="115000"/>
              </a:lnSpc>
              <a:spcBef>
                <a:spcPct val="0"/>
              </a:spcBef>
              <a:spcAft>
                <a:spcPct val="0"/>
              </a:spcAft>
              <a:defRPr sz="2600">
                <a:solidFill>
                  <a:schemeClr val="tx2"/>
                </a:solidFill>
                <a:latin typeface="Arial" pitchFamily="-65" charset="0"/>
                <a:ea typeface="ＭＳ Ｐゴシック" pitchFamily="-65" charset="-128"/>
                <a:cs typeface="ＭＳ Ｐゴシック" pitchFamily="-65" charset="-128"/>
              </a:defRPr>
            </a:lvl9pPr>
          </a:lstStyle>
          <a:p>
            <a:r>
              <a:rPr lang="en-US" sz="2800" b="1" dirty="0">
                <a:solidFill>
                  <a:schemeClr val="bg2">
                    <a:lumMod val="50000"/>
                  </a:schemeClr>
                </a:solidFill>
                <a:latin typeface="Calibri" pitchFamily="34" charset="0"/>
                <a:cs typeface="Calibri" pitchFamily="34" charset="0"/>
              </a:rPr>
              <a:t>Simple Cataloging Screens</a:t>
            </a:r>
          </a:p>
          <a:p>
            <a:r>
              <a:rPr lang="en-US" dirty="0">
                <a:solidFill>
                  <a:schemeClr val="bg2">
                    <a:lumMod val="50000"/>
                  </a:schemeClr>
                </a:solidFill>
                <a:latin typeface="Calibri" pitchFamily="34" charset="0"/>
                <a:cs typeface="Calibri" pitchFamily="34" charset="0"/>
              </a:rPr>
              <a:t>Featuring the Getty’s ULAN &amp; TGN vocabularies</a:t>
            </a:r>
          </a:p>
        </p:txBody>
      </p:sp>
      <p:sp>
        <p:nvSpPr>
          <p:cNvPr id="5" name="Rounded Rectangle 4"/>
          <p:cNvSpPr/>
          <p:nvPr/>
        </p:nvSpPr>
        <p:spPr bwMode="auto">
          <a:xfrm>
            <a:off x="4287181" y="2186024"/>
            <a:ext cx="4449746" cy="452273"/>
          </a:xfrm>
          <a:prstGeom prst="roundRect">
            <a:avLst/>
          </a:prstGeom>
          <a:noFill/>
          <a:ln w="38100" cap="flat" cmpd="sng" algn="ctr">
            <a:solidFill>
              <a:srgbClr val="D3B87C"/>
            </a:solidFill>
            <a:prstDash val="solid"/>
            <a:round/>
            <a:headEnd type="none" w="med" len="med"/>
            <a:tailEnd type="none" w="med" len="med"/>
          </a:ln>
          <a:effectLst/>
        </p:spPr>
        <p:txBody>
          <a:bodyPr vert="horz" wrap="square" lIns="80165" tIns="40083" rIns="80165" bIns="40083" numCol="1" rtlCol="0" anchor="t" anchorCtr="0" compatLnSpc="1">
            <a:prstTxWarp prst="textNoShape">
              <a:avLst/>
            </a:prstTxWarp>
          </a:bodyPr>
          <a:lstStyle/>
          <a:p>
            <a:pPr defTabSz="801654" eaLnBrk="0" hangingPunct="0"/>
            <a:endParaRPr lang="en-US" sz="2100">
              <a:latin typeface="Arial" pitchFamily="-65" charset="0"/>
              <a:ea typeface="ＭＳ Ｐゴシック" pitchFamily="-65" charset="-128"/>
              <a:cs typeface="ＭＳ Ｐゴシック" pitchFamily="-65" charset="-128"/>
            </a:endParaRPr>
          </a:p>
        </p:txBody>
      </p:sp>
      <p:sp>
        <p:nvSpPr>
          <p:cNvPr id="11" name="Rounded Rectangle 10"/>
          <p:cNvSpPr/>
          <p:nvPr/>
        </p:nvSpPr>
        <p:spPr bwMode="auto">
          <a:xfrm>
            <a:off x="4285491" y="2938011"/>
            <a:ext cx="4449746" cy="397635"/>
          </a:xfrm>
          <a:prstGeom prst="roundRect">
            <a:avLst/>
          </a:prstGeom>
          <a:noFill/>
          <a:ln w="38100" cap="flat" cmpd="sng" algn="ctr">
            <a:solidFill>
              <a:srgbClr val="D3B87C"/>
            </a:solidFill>
            <a:prstDash val="solid"/>
            <a:round/>
            <a:headEnd type="none" w="med" len="med"/>
            <a:tailEnd type="none" w="med" len="med"/>
          </a:ln>
          <a:effectLst/>
        </p:spPr>
        <p:txBody>
          <a:bodyPr vert="horz" wrap="square" lIns="80165" tIns="40083" rIns="80165" bIns="40083" numCol="1" rtlCol="0" anchor="t" anchorCtr="0" compatLnSpc="1">
            <a:prstTxWarp prst="textNoShape">
              <a:avLst/>
            </a:prstTxWarp>
          </a:bodyPr>
          <a:lstStyle/>
          <a:p>
            <a:pPr defTabSz="801654" eaLnBrk="0" hangingPunct="0"/>
            <a:endParaRPr lang="en-US" sz="210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xmlns="" val="28159596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55" descr="Screen shot 2010-06-28 at 2.28.25 PM.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27800" y="4652963"/>
            <a:ext cx="1158875" cy="1006475"/>
          </a:xfrm>
          <a:prstGeom prst="rect">
            <a:avLst/>
          </a:prstGeom>
          <a:noFill/>
          <a:ln w="6350" cap="rnd">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5" name="Arc 54"/>
          <p:cNvSpPr/>
          <p:nvPr/>
        </p:nvSpPr>
        <p:spPr bwMode="auto">
          <a:xfrm flipV="1">
            <a:off x="2969537" y="207294"/>
            <a:ext cx="4432577" cy="3424201"/>
          </a:xfrm>
          <a:prstGeom prst="arc">
            <a:avLst>
              <a:gd name="adj1" fmla="val 16199999"/>
              <a:gd name="adj2" fmla="val 20870618"/>
            </a:avLst>
          </a:prstGeom>
          <a:noFill/>
          <a:ln w="25400" cap="flat" cmpd="sng" algn="ctr">
            <a:gradFill flip="none" rotWithShape="1">
              <a:gsLst>
                <a:gs pos="100000">
                  <a:schemeClr val="tx1">
                    <a:lumMod val="65000"/>
                    <a:lumOff val="35000"/>
                  </a:schemeClr>
                </a:gs>
                <a:gs pos="1000">
                  <a:srgbClr val="FFFFFF"/>
                </a:gs>
              </a:gsLst>
              <a:lin ang="0" scaled="1"/>
              <a:tileRect/>
            </a:gradFill>
            <a:prstDash val="sysDot"/>
            <a:round/>
            <a:headEnd type="none" w="med" len="med"/>
            <a:tailEnd type="arrow" w="med" len="med"/>
          </a:ln>
          <a:effectLst/>
        </p:spPr>
        <p:txBody>
          <a:bodyPr lIns="80165" tIns="40083" rIns="80165" bIns="40083"/>
          <a:lstStyle/>
          <a:p>
            <a:pPr eaLnBrk="0" hangingPunct="0">
              <a:defRPr/>
            </a:pPr>
            <a:endParaRPr lang="en-US">
              <a:latin typeface="Arial" pitchFamily="34" charset="0"/>
            </a:endParaRPr>
          </a:p>
        </p:txBody>
      </p:sp>
      <p:sp>
        <p:nvSpPr>
          <p:cNvPr id="104453" name="Rectangle 2"/>
          <p:cNvSpPr txBox="1">
            <a:spLocks noChangeArrowheads="1"/>
          </p:cNvSpPr>
          <p:nvPr/>
        </p:nvSpPr>
        <p:spPr bwMode="auto">
          <a:xfrm>
            <a:off x="512763" y="398463"/>
            <a:ext cx="8001000" cy="87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5000"/>
              </a:lnSpc>
            </a:pPr>
            <a:r>
              <a:rPr lang="en-GB" sz="2300" b="1" dirty="0" smtClean="0">
                <a:latin typeface="Calibri" charset="0"/>
              </a:rPr>
              <a:t>Local Content </a:t>
            </a:r>
            <a:r>
              <a:rPr lang="en-GB" sz="2300" b="1" dirty="0">
                <a:latin typeface="Calibri" charset="0"/>
              </a:rPr>
              <a:t>and Shared Shelf Infrastructure</a:t>
            </a:r>
            <a:endParaRPr lang="en-GB" sz="2300" b="1" dirty="0">
              <a:solidFill>
                <a:schemeClr val="tx2"/>
              </a:solidFill>
              <a:latin typeface="Calibri" charset="0"/>
            </a:endParaRPr>
          </a:p>
        </p:txBody>
      </p:sp>
      <p:sp>
        <p:nvSpPr>
          <p:cNvPr id="104454" name="Rectangle 2"/>
          <p:cNvSpPr txBox="1">
            <a:spLocks noChangeArrowheads="1"/>
          </p:cNvSpPr>
          <p:nvPr/>
        </p:nvSpPr>
        <p:spPr bwMode="auto">
          <a:xfrm>
            <a:off x="6589713" y="1098550"/>
            <a:ext cx="19716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5000"/>
              </a:lnSpc>
            </a:pPr>
            <a:r>
              <a:rPr lang="en-US" sz="1200">
                <a:solidFill>
                  <a:schemeClr val="tx2"/>
                </a:solidFill>
              </a:rPr>
              <a:t>Shared Shelf Commons</a:t>
            </a:r>
            <a:endParaRPr lang="en-GB" sz="1200">
              <a:solidFill>
                <a:schemeClr val="tx2"/>
              </a:solidFill>
            </a:endParaRPr>
          </a:p>
        </p:txBody>
      </p:sp>
      <p:pic>
        <p:nvPicPr>
          <p:cNvPr id="104456" name="Picture 49" descr="Screen shot 2010-06-28 at 2.24.58 PM.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51713" y="2919413"/>
            <a:ext cx="1128712" cy="968375"/>
          </a:xfrm>
          <a:prstGeom prst="rect">
            <a:avLst/>
          </a:prstGeom>
          <a:noFill/>
          <a:ln w="6350" cap="rnd">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4457" name="Picture 48" descr="Screen shot 2010-06-28 at 2.22.37 PM.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32375" y="1779588"/>
            <a:ext cx="1174750" cy="1008062"/>
          </a:xfrm>
          <a:prstGeom prst="rect">
            <a:avLst/>
          </a:prstGeom>
          <a:noFill/>
          <a:ln w="6350" cap="rnd">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1" name="Arc 50"/>
          <p:cNvSpPr/>
          <p:nvPr/>
        </p:nvSpPr>
        <p:spPr bwMode="auto">
          <a:xfrm>
            <a:off x="4099451" y="4697203"/>
            <a:ext cx="1169487" cy="1239634"/>
          </a:xfrm>
          <a:prstGeom prst="arc">
            <a:avLst>
              <a:gd name="adj1" fmla="val 16200000"/>
              <a:gd name="adj2" fmla="val 20507263"/>
            </a:avLst>
          </a:prstGeom>
          <a:noFill/>
          <a:ln w="25400" cap="flat" cmpd="sng" algn="ctr">
            <a:gradFill flip="none" rotWithShape="1">
              <a:gsLst>
                <a:gs pos="100000">
                  <a:schemeClr val="tx1">
                    <a:lumMod val="65000"/>
                    <a:lumOff val="35000"/>
                  </a:schemeClr>
                </a:gs>
                <a:gs pos="1000">
                  <a:srgbClr val="FFFFFF"/>
                </a:gs>
              </a:gsLst>
              <a:lin ang="0" scaled="1"/>
              <a:tileRect/>
            </a:gradFill>
            <a:prstDash val="sysDot"/>
            <a:round/>
            <a:headEnd type="none" w="med" len="med"/>
            <a:tailEnd type="arrow" w="med" len="med"/>
          </a:ln>
          <a:effectLst/>
        </p:spPr>
        <p:txBody>
          <a:bodyPr lIns="80165" tIns="40083" rIns="80165" bIns="40083"/>
          <a:lstStyle/>
          <a:p>
            <a:pPr eaLnBrk="0" hangingPunct="0">
              <a:defRPr/>
            </a:pPr>
            <a:endParaRPr lang="en-US">
              <a:latin typeface="Arial" pitchFamily="34" charset="0"/>
            </a:endParaRPr>
          </a:p>
        </p:txBody>
      </p:sp>
      <p:cxnSp>
        <p:nvCxnSpPr>
          <p:cNvPr id="32" name="Straight Arrow Connector 31"/>
          <p:cNvCxnSpPr/>
          <p:nvPr/>
        </p:nvCxnSpPr>
        <p:spPr bwMode="auto">
          <a:xfrm flipV="1">
            <a:off x="5022815" y="3808081"/>
            <a:ext cx="2343085" cy="12533"/>
          </a:xfrm>
          <a:prstGeom prst="straightConnector1">
            <a:avLst/>
          </a:prstGeom>
          <a:noFill/>
          <a:ln w="25400" cap="flat" cmpd="sng" algn="ctr">
            <a:gradFill flip="none" rotWithShape="1">
              <a:gsLst>
                <a:gs pos="100000">
                  <a:schemeClr val="tx1">
                    <a:lumMod val="65000"/>
                    <a:lumOff val="35000"/>
                  </a:schemeClr>
                </a:gs>
                <a:gs pos="1000">
                  <a:srgbClr val="FFFFFF"/>
                </a:gs>
              </a:gsLst>
              <a:lin ang="0" scaled="1"/>
              <a:tileRect/>
            </a:gradFill>
            <a:prstDash val="sysDot"/>
            <a:round/>
            <a:headEnd type="none" w="med" len="med"/>
            <a:tailEnd type="arrow" w="med" len="med"/>
          </a:ln>
          <a:effectLst/>
        </p:spPr>
      </p:cxnSp>
      <p:sp>
        <p:nvSpPr>
          <p:cNvPr id="33" name="Arc 32"/>
          <p:cNvSpPr/>
          <p:nvPr/>
        </p:nvSpPr>
        <p:spPr bwMode="auto">
          <a:xfrm>
            <a:off x="4840705" y="4280855"/>
            <a:ext cx="2005898" cy="1462259"/>
          </a:xfrm>
          <a:prstGeom prst="arc">
            <a:avLst>
              <a:gd name="adj1" fmla="val 13672353"/>
              <a:gd name="adj2" fmla="val 20143337"/>
            </a:avLst>
          </a:prstGeom>
          <a:noFill/>
          <a:ln w="25400" cap="flat" cmpd="sng" algn="ctr">
            <a:gradFill flip="none" rotWithShape="1">
              <a:gsLst>
                <a:gs pos="100000">
                  <a:schemeClr val="tx1">
                    <a:lumMod val="65000"/>
                    <a:lumOff val="35000"/>
                  </a:schemeClr>
                </a:gs>
                <a:gs pos="1000">
                  <a:srgbClr val="FFFFFF"/>
                </a:gs>
              </a:gsLst>
              <a:lin ang="0" scaled="1"/>
              <a:tileRect/>
            </a:gradFill>
            <a:prstDash val="sysDot"/>
            <a:round/>
            <a:headEnd type="none" w="med" len="med"/>
            <a:tailEnd type="arrow" w="med" len="med"/>
          </a:ln>
          <a:effectLst/>
        </p:spPr>
        <p:txBody>
          <a:bodyPr lIns="80165" tIns="40083" rIns="80165" bIns="40083"/>
          <a:lstStyle/>
          <a:p>
            <a:pPr eaLnBrk="0" hangingPunct="0">
              <a:defRPr/>
            </a:pPr>
            <a:r>
              <a:rPr lang="en-US" dirty="0">
                <a:latin typeface="Arial" pitchFamily="34" charset="0"/>
              </a:rPr>
              <a:t>API</a:t>
            </a:r>
          </a:p>
        </p:txBody>
      </p:sp>
      <p:sp>
        <p:nvSpPr>
          <p:cNvPr id="41" name="Arc 40"/>
          <p:cNvSpPr/>
          <p:nvPr/>
        </p:nvSpPr>
        <p:spPr bwMode="auto">
          <a:xfrm flipV="1">
            <a:off x="3489209" y="2182468"/>
            <a:ext cx="2115831" cy="1237834"/>
          </a:xfrm>
          <a:prstGeom prst="arc">
            <a:avLst>
              <a:gd name="adj1" fmla="val 16200000"/>
              <a:gd name="adj2" fmla="val 48703"/>
            </a:avLst>
          </a:prstGeom>
          <a:noFill/>
          <a:ln w="25400" cap="flat" cmpd="sng" algn="ctr">
            <a:gradFill flip="none" rotWithShape="1">
              <a:gsLst>
                <a:gs pos="100000">
                  <a:schemeClr val="tx1">
                    <a:lumMod val="65000"/>
                    <a:lumOff val="35000"/>
                  </a:schemeClr>
                </a:gs>
                <a:gs pos="1000">
                  <a:srgbClr val="FFFFFF"/>
                </a:gs>
              </a:gsLst>
              <a:lin ang="0" scaled="1"/>
              <a:tileRect/>
            </a:gradFill>
            <a:prstDash val="sysDot"/>
            <a:round/>
            <a:headEnd type="none" w="med" len="med"/>
            <a:tailEnd type="arrow" w="med" len="med"/>
          </a:ln>
          <a:effectLst/>
        </p:spPr>
        <p:txBody>
          <a:bodyPr lIns="80165" tIns="40083" rIns="80165" bIns="40083"/>
          <a:lstStyle/>
          <a:p>
            <a:pPr eaLnBrk="0" hangingPunct="0">
              <a:defRPr/>
            </a:pPr>
            <a:endParaRPr lang="en-US">
              <a:latin typeface="Arial" pitchFamily="34" charset="0"/>
            </a:endParaRPr>
          </a:p>
        </p:txBody>
      </p:sp>
      <p:grpSp>
        <p:nvGrpSpPr>
          <p:cNvPr id="104468" name="Group 20"/>
          <p:cNvGrpSpPr>
            <a:grpSpLocks/>
          </p:cNvGrpSpPr>
          <p:nvPr/>
        </p:nvGrpSpPr>
        <p:grpSpPr bwMode="auto">
          <a:xfrm>
            <a:off x="2724150" y="2763838"/>
            <a:ext cx="3236913" cy="2159000"/>
            <a:chOff x="3403431" y="2700866"/>
            <a:chExt cx="4046868" cy="2548468"/>
          </a:xfrm>
        </p:grpSpPr>
        <p:sp>
          <p:nvSpPr>
            <p:cNvPr id="104484" name="Oval 5"/>
            <p:cNvSpPr>
              <a:spLocks noChangeArrowheads="1"/>
            </p:cNvSpPr>
            <p:nvPr/>
          </p:nvSpPr>
          <p:spPr bwMode="auto">
            <a:xfrm>
              <a:off x="3403431" y="3920067"/>
              <a:ext cx="2260489" cy="1329266"/>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4485" name="Oval 6"/>
            <p:cNvSpPr>
              <a:spLocks noChangeArrowheads="1"/>
            </p:cNvSpPr>
            <p:nvPr/>
          </p:nvSpPr>
          <p:spPr bwMode="auto">
            <a:xfrm>
              <a:off x="4123062" y="2700866"/>
              <a:ext cx="1964169" cy="2125133"/>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4486" name="Oval 7"/>
            <p:cNvSpPr>
              <a:spLocks noChangeArrowheads="1"/>
            </p:cNvSpPr>
            <p:nvPr/>
          </p:nvSpPr>
          <p:spPr bwMode="auto">
            <a:xfrm>
              <a:off x="5155946" y="3920068"/>
              <a:ext cx="1557789" cy="1329266"/>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4487" name="Oval 8"/>
            <p:cNvSpPr>
              <a:spLocks noChangeArrowheads="1"/>
            </p:cNvSpPr>
            <p:nvPr/>
          </p:nvSpPr>
          <p:spPr bwMode="auto">
            <a:xfrm>
              <a:off x="5654222" y="2980266"/>
              <a:ext cx="805524" cy="778934"/>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4488" name="Oval 9"/>
            <p:cNvSpPr>
              <a:spLocks noChangeArrowheads="1"/>
            </p:cNvSpPr>
            <p:nvPr/>
          </p:nvSpPr>
          <p:spPr bwMode="auto">
            <a:xfrm>
              <a:off x="5418398" y="3454392"/>
              <a:ext cx="1396930" cy="13508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4489" name="Oval 10"/>
            <p:cNvSpPr>
              <a:spLocks noChangeArrowheads="1"/>
            </p:cNvSpPr>
            <p:nvPr/>
          </p:nvSpPr>
          <p:spPr bwMode="auto">
            <a:xfrm>
              <a:off x="6154964" y="4351866"/>
              <a:ext cx="1295335" cy="694267"/>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04469" name="Rectangle 2"/>
          <p:cNvSpPr txBox="1">
            <a:spLocks noChangeArrowheads="1"/>
          </p:cNvSpPr>
          <p:nvPr/>
        </p:nvSpPr>
        <p:spPr bwMode="auto">
          <a:xfrm>
            <a:off x="5032375" y="1292225"/>
            <a:ext cx="1455738" cy="53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5000"/>
              </a:lnSpc>
            </a:pPr>
            <a:r>
              <a:rPr lang="en-US" sz="1200"/>
              <a:t>Mixing local &amp; ARTstor content </a:t>
            </a:r>
            <a:endParaRPr lang="en-GB" sz="1200">
              <a:solidFill>
                <a:schemeClr val="tx2"/>
              </a:solidFill>
            </a:endParaRPr>
          </a:p>
        </p:txBody>
      </p:sp>
      <p:pic>
        <p:nvPicPr>
          <p:cNvPr id="104470" name="Picture 5" descr="Screen shot 2010-06-27 at 9.26.47 PM.png"/>
          <p:cNvPicPr>
            <a:picLocks noChangeAspect="1"/>
          </p:cNvPicPr>
          <p:nvPr/>
        </p:nvPicPr>
        <p:blipFill>
          <a:blip r:embed="rId6" cstate="print">
            <a:extLst>
              <a:ext uri="{28A0092B-C50C-407E-A947-70E740481C1C}">
                <a14:useLocalDpi xmlns:a14="http://schemas.microsoft.com/office/drawing/2010/main" xmlns="" val="0"/>
              </a:ext>
            </a:extLst>
          </a:blip>
          <a:srcRect r="38188"/>
          <a:stretch>
            <a:fillRect/>
          </a:stretch>
        </p:blipFill>
        <p:spPr bwMode="auto">
          <a:xfrm>
            <a:off x="2214563" y="2195513"/>
            <a:ext cx="889000" cy="1473200"/>
          </a:xfrm>
          <a:prstGeom prst="rect">
            <a:avLst/>
          </a:prstGeom>
          <a:noFill/>
          <a:ln w="6350" cap="rnd">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4471" name="Picture 4" descr="Screen shot 2010-06-27 at 9.26.16 PM.png"/>
          <p:cNvPicPr>
            <a:picLocks noChangeAspect="1"/>
          </p:cNvPicPr>
          <p:nvPr/>
        </p:nvPicPr>
        <p:blipFill>
          <a:blip r:embed="rId7" cstate="print">
            <a:extLst>
              <a:ext uri="{28A0092B-C50C-407E-A947-70E740481C1C}">
                <a14:useLocalDpi xmlns:a14="http://schemas.microsoft.com/office/drawing/2010/main" xmlns="" val="0"/>
              </a:ext>
            </a:extLst>
          </a:blip>
          <a:srcRect l="17162" r="15569"/>
          <a:stretch>
            <a:fillRect/>
          </a:stretch>
        </p:blipFill>
        <p:spPr bwMode="auto">
          <a:xfrm>
            <a:off x="1638300" y="4794250"/>
            <a:ext cx="941388" cy="1482725"/>
          </a:xfrm>
          <a:prstGeom prst="rect">
            <a:avLst/>
          </a:prstGeom>
          <a:noFill/>
          <a:ln w="6350" cap="rnd">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2" name="Arc 21"/>
          <p:cNvSpPr/>
          <p:nvPr/>
        </p:nvSpPr>
        <p:spPr bwMode="auto">
          <a:xfrm>
            <a:off x="2111375" y="2598738"/>
            <a:ext cx="1757363" cy="1862137"/>
          </a:xfrm>
          <a:prstGeom prst="arc">
            <a:avLst>
              <a:gd name="adj1" fmla="val 16656827"/>
              <a:gd name="adj2" fmla="val 0"/>
            </a:avLst>
          </a:prstGeom>
          <a:noFill/>
          <a:ln w="25400" cap="flat" cmpd="sng" algn="ctr">
            <a:solidFill>
              <a:schemeClr val="tx1">
                <a:lumMod val="65000"/>
                <a:lumOff val="35000"/>
              </a:schemeClr>
            </a:solidFill>
            <a:prstDash val="solid"/>
            <a:round/>
            <a:headEnd type="none" w="med" len="med"/>
            <a:tailEnd type="arrow" w="med" len="med"/>
          </a:ln>
          <a:effectLst/>
        </p:spPr>
        <p:txBody>
          <a:bodyPr lIns="80165" tIns="40083" rIns="80165" bIns="40083"/>
          <a:lstStyle/>
          <a:p>
            <a:pPr eaLnBrk="0" hangingPunct="0">
              <a:defRPr/>
            </a:pPr>
            <a:endParaRPr lang="en-US">
              <a:latin typeface="Arial" pitchFamily="34" charset="0"/>
            </a:endParaRPr>
          </a:p>
        </p:txBody>
      </p:sp>
      <p:sp>
        <p:nvSpPr>
          <p:cNvPr id="23" name="Arc 22"/>
          <p:cNvSpPr/>
          <p:nvPr/>
        </p:nvSpPr>
        <p:spPr bwMode="auto">
          <a:xfrm flipV="1">
            <a:off x="1698625" y="3713163"/>
            <a:ext cx="1757363" cy="1604962"/>
          </a:xfrm>
          <a:prstGeom prst="arc">
            <a:avLst/>
          </a:prstGeom>
          <a:noFill/>
          <a:ln w="25400" cap="flat" cmpd="sng" algn="ctr">
            <a:solidFill>
              <a:schemeClr val="tx1">
                <a:lumMod val="65000"/>
                <a:lumOff val="35000"/>
              </a:schemeClr>
            </a:solidFill>
            <a:prstDash val="solid"/>
            <a:round/>
            <a:headEnd type="none" w="med" len="med"/>
            <a:tailEnd type="arrow" w="med" len="med"/>
          </a:ln>
          <a:effectLst/>
        </p:spPr>
        <p:txBody>
          <a:bodyPr lIns="80165" tIns="40083" rIns="80165" bIns="40083"/>
          <a:lstStyle/>
          <a:p>
            <a:pPr eaLnBrk="0" hangingPunct="0">
              <a:defRPr/>
            </a:pPr>
            <a:endParaRPr lang="en-US">
              <a:latin typeface="Arial" pitchFamily="34" charset="0"/>
            </a:endParaRPr>
          </a:p>
        </p:txBody>
      </p:sp>
      <p:cxnSp>
        <p:nvCxnSpPr>
          <p:cNvPr id="26" name="Straight Arrow Connector 25"/>
          <p:cNvCxnSpPr/>
          <p:nvPr/>
        </p:nvCxnSpPr>
        <p:spPr bwMode="auto">
          <a:xfrm flipV="1">
            <a:off x="1274763" y="3957638"/>
            <a:ext cx="2219325" cy="22225"/>
          </a:xfrm>
          <a:prstGeom prst="straightConnector1">
            <a:avLst/>
          </a:prstGeom>
          <a:noFill/>
          <a:ln w="25400" cap="flat" cmpd="sng" algn="ctr">
            <a:solidFill>
              <a:schemeClr val="tx1">
                <a:lumMod val="65000"/>
                <a:lumOff val="35000"/>
              </a:schemeClr>
            </a:solidFill>
            <a:prstDash val="solid"/>
            <a:round/>
            <a:headEnd type="none" w="med" len="med"/>
            <a:tailEnd type="arrow" w="med" len="med"/>
          </a:ln>
          <a:effectLst/>
        </p:spPr>
      </p:cxnSp>
      <p:sp>
        <p:nvSpPr>
          <p:cNvPr id="104475" name="Rectangle 12"/>
          <p:cNvSpPr>
            <a:spLocks noChangeArrowheads="1"/>
          </p:cNvSpPr>
          <p:nvPr/>
        </p:nvSpPr>
        <p:spPr bwMode="auto">
          <a:xfrm>
            <a:off x="2138363" y="1727200"/>
            <a:ext cx="1335087"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165" tIns="40083" rIns="80165" bIns="40083">
            <a:spAutoFit/>
          </a:bodyPr>
          <a:lstStyle/>
          <a:p>
            <a:pPr>
              <a:lnSpc>
                <a:spcPts val="1400"/>
              </a:lnSpc>
            </a:pPr>
            <a:r>
              <a:rPr lang="en-US" sz="1200">
                <a:solidFill>
                  <a:schemeClr val="tx2"/>
                </a:solidFill>
              </a:rPr>
              <a:t>Cataloging </a:t>
            </a:r>
          </a:p>
          <a:p>
            <a:pPr>
              <a:lnSpc>
                <a:spcPts val="1400"/>
              </a:lnSpc>
            </a:pPr>
            <a:r>
              <a:rPr lang="en-US" sz="1200">
                <a:solidFill>
                  <a:schemeClr val="tx2"/>
                </a:solidFill>
              </a:rPr>
              <a:t>environment </a:t>
            </a:r>
          </a:p>
        </p:txBody>
      </p:sp>
      <p:sp>
        <p:nvSpPr>
          <p:cNvPr id="104476" name="Rectangle 58"/>
          <p:cNvSpPr>
            <a:spLocks noChangeArrowheads="1"/>
          </p:cNvSpPr>
          <p:nvPr/>
        </p:nvSpPr>
        <p:spPr bwMode="auto">
          <a:xfrm>
            <a:off x="636588" y="2354263"/>
            <a:ext cx="1181100"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165" tIns="40083" rIns="80165" bIns="40083">
            <a:spAutoFit/>
          </a:bodyPr>
          <a:lstStyle/>
          <a:p>
            <a:pPr>
              <a:lnSpc>
                <a:spcPts val="1400"/>
              </a:lnSpc>
            </a:pPr>
            <a:r>
              <a:rPr lang="en-US" sz="1200">
                <a:solidFill>
                  <a:schemeClr val="tx2"/>
                </a:solidFill>
              </a:rPr>
              <a:t>Shared vocabularies</a:t>
            </a:r>
          </a:p>
          <a:p>
            <a:pPr>
              <a:lnSpc>
                <a:spcPts val="1400"/>
              </a:lnSpc>
            </a:pPr>
            <a:endParaRPr lang="en-US" sz="1200">
              <a:solidFill>
                <a:srgbClr val="7F7F7F"/>
              </a:solidFill>
            </a:endParaRPr>
          </a:p>
        </p:txBody>
      </p:sp>
      <p:sp>
        <p:nvSpPr>
          <p:cNvPr id="104477" name="Rectangle 58"/>
          <p:cNvSpPr>
            <a:spLocks noChangeArrowheads="1"/>
          </p:cNvSpPr>
          <p:nvPr/>
        </p:nvSpPr>
        <p:spPr bwMode="auto">
          <a:xfrm>
            <a:off x="3457575" y="3711575"/>
            <a:ext cx="1668463"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165" tIns="40083" rIns="80165" bIns="40083">
            <a:spAutoFit/>
          </a:bodyPr>
          <a:lstStyle/>
          <a:p>
            <a:pPr algn="ctr">
              <a:lnSpc>
                <a:spcPts val="1400"/>
              </a:lnSpc>
              <a:spcAft>
                <a:spcPts val="525"/>
              </a:spcAft>
            </a:pPr>
            <a:r>
              <a:rPr lang="en-US">
                <a:solidFill>
                  <a:srgbClr val="30414A"/>
                </a:solidFill>
              </a:rPr>
              <a:t>Cloud</a:t>
            </a:r>
          </a:p>
          <a:p>
            <a:pPr algn="ctr">
              <a:lnSpc>
                <a:spcPts val="1400"/>
              </a:lnSpc>
              <a:spcAft>
                <a:spcPts val="525"/>
              </a:spcAft>
            </a:pPr>
            <a:r>
              <a:rPr lang="en-US">
                <a:solidFill>
                  <a:srgbClr val="30414A"/>
                </a:solidFill>
              </a:rPr>
              <a:t>Computing </a:t>
            </a:r>
          </a:p>
          <a:p>
            <a:pPr>
              <a:lnSpc>
                <a:spcPts val="1400"/>
              </a:lnSpc>
              <a:spcAft>
                <a:spcPts val="525"/>
              </a:spcAft>
            </a:pPr>
            <a:endParaRPr lang="en-US">
              <a:solidFill>
                <a:srgbClr val="7F7F7F"/>
              </a:solidFill>
            </a:endParaRPr>
          </a:p>
        </p:txBody>
      </p:sp>
      <p:sp>
        <p:nvSpPr>
          <p:cNvPr id="104478" name="Rectangle 2"/>
          <p:cNvSpPr txBox="1">
            <a:spLocks noChangeArrowheads="1"/>
          </p:cNvSpPr>
          <p:nvPr/>
        </p:nvSpPr>
        <p:spPr bwMode="auto">
          <a:xfrm>
            <a:off x="7343775" y="3900488"/>
            <a:ext cx="1673225"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5000"/>
              </a:lnSpc>
            </a:pPr>
            <a:r>
              <a:rPr lang="en-US" sz="1200">
                <a:solidFill>
                  <a:schemeClr val="tx2"/>
                </a:solidFill>
              </a:rPr>
              <a:t>Institutional</a:t>
            </a:r>
          </a:p>
          <a:p>
            <a:pPr eaLnBrk="1" hangingPunct="1">
              <a:lnSpc>
                <a:spcPct val="115000"/>
              </a:lnSpc>
            </a:pPr>
            <a:r>
              <a:rPr lang="en-US" sz="1200">
                <a:solidFill>
                  <a:schemeClr val="tx2"/>
                </a:solidFill>
              </a:rPr>
              <a:t>repository  </a:t>
            </a:r>
            <a:r>
              <a:rPr lang="en-US" sz="1000" i="1">
                <a:solidFill>
                  <a:schemeClr val="tx2"/>
                </a:solidFill>
              </a:rPr>
              <a:t>(API)</a:t>
            </a:r>
            <a:endParaRPr lang="en-GB" sz="1000" i="1">
              <a:solidFill>
                <a:schemeClr val="tx2"/>
              </a:solidFill>
            </a:endParaRPr>
          </a:p>
        </p:txBody>
      </p:sp>
      <p:sp>
        <p:nvSpPr>
          <p:cNvPr id="104479" name="Rectangle 2"/>
          <p:cNvSpPr txBox="1">
            <a:spLocks noChangeArrowheads="1"/>
          </p:cNvSpPr>
          <p:nvPr/>
        </p:nvSpPr>
        <p:spPr bwMode="auto">
          <a:xfrm>
            <a:off x="6516688" y="5741988"/>
            <a:ext cx="1993900" cy="33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5000"/>
              </a:lnSpc>
            </a:pPr>
            <a:r>
              <a:rPr lang="en-US" sz="1200">
                <a:solidFill>
                  <a:schemeClr val="tx2"/>
                </a:solidFill>
              </a:rPr>
              <a:t>Web exhibitions </a:t>
            </a:r>
            <a:r>
              <a:rPr lang="en-US" sz="1000" i="1">
                <a:solidFill>
                  <a:schemeClr val="tx2"/>
                </a:solidFill>
              </a:rPr>
              <a:t>(future)</a:t>
            </a:r>
            <a:endParaRPr lang="en-GB" sz="1000" i="1">
              <a:solidFill>
                <a:schemeClr val="tx2"/>
              </a:solidFill>
            </a:endParaRPr>
          </a:p>
        </p:txBody>
      </p:sp>
      <p:sp>
        <p:nvSpPr>
          <p:cNvPr id="104480" name="Rectangle 2"/>
          <p:cNvSpPr txBox="1">
            <a:spLocks noChangeArrowheads="1"/>
          </p:cNvSpPr>
          <p:nvPr/>
        </p:nvSpPr>
        <p:spPr bwMode="auto">
          <a:xfrm>
            <a:off x="4922838" y="6115050"/>
            <a:ext cx="9588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5000"/>
              </a:lnSpc>
            </a:pPr>
            <a:r>
              <a:rPr lang="en-US" sz="1200" dirty="0" smtClean="0">
                <a:solidFill>
                  <a:schemeClr val="tx2"/>
                </a:solidFill>
              </a:rPr>
              <a:t>DPLA</a:t>
            </a:r>
            <a:endParaRPr lang="en-GB" sz="1200" dirty="0">
              <a:solidFill>
                <a:schemeClr val="tx2"/>
              </a:solidFill>
            </a:endParaRPr>
          </a:p>
        </p:txBody>
      </p:sp>
      <p:sp>
        <p:nvSpPr>
          <p:cNvPr id="104481" name="Rectangle 58"/>
          <p:cNvSpPr>
            <a:spLocks noChangeArrowheads="1"/>
          </p:cNvSpPr>
          <p:nvPr/>
        </p:nvSpPr>
        <p:spPr bwMode="auto">
          <a:xfrm>
            <a:off x="1565275" y="4332288"/>
            <a:ext cx="1179513"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165" tIns="40083" rIns="80165" bIns="40083">
            <a:spAutoFit/>
          </a:bodyPr>
          <a:lstStyle/>
          <a:p>
            <a:pPr>
              <a:lnSpc>
                <a:spcPts val="1400"/>
              </a:lnSpc>
            </a:pPr>
            <a:r>
              <a:rPr lang="en-US" sz="1200">
                <a:solidFill>
                  <a:schemeClr val="tx2"/>
                </a:solidFill>
              </a:rPr>
              <a:t>Asset </a:t>
            </a:r>
          </a:p>
          <a:p>
            <a:pPr>
              <a:lnSpc>
                <a:spcPts val="1400"/>
              </a:lnSpc>
            </a:pPr>
            <a:r>
              <a:rPr lang="en-US" sz="1200">
                <a:solidFill>
                  <a:schemeClr val="tx2"/>
                </a:solidFill>
              </a:rPr>
              <a:t>management </a:t>
            </a:r>
          </a:p>
          <a:p>
            <a:pPr>
              <a:lnSpc>
                <a:spcPts val="1400"/>
              </a:lnSpc>
            </a:pPr>
            <a:endParaRPr lang="en-US" sz="1200">
              <a:solidFill>
                <a:srgbClr val="7F7F7F"/>
              </a:solidFill>
            </a:endParaRPr>
          </a:p>
        </p:txBody>
      </p:sp>
      <p:pic>
        <p:nvPicPr>
          <p:cNvPr id="104482" name="Picture 4" descr="Screen shot 2010-06-27 at 9.27.07 PM.png"/>
          <p:cNvPicPr>
            <a:picLocks noChangeAspect="1"/>
          </p:cNvPicPr>
          <p:nvPr/>
        </p:nvPicPr>
        <p:blipFill>
          <a:blip r:embed="rId8" cstate="print">
            <a:extLst>
              <a:ext uri="{28A0092B-C50C-407E-A947-70E740481C1C}">
                <a14:useLocalDpi xmlns:a14="http://schemas.microsoft.com/office/drawing/2010/main" xmlns="" val="0"/>
              </a:ext>
            </a:extLst>
          </a:blip>
          <a:srcRect l="12093" t="-35" r="14091" b="652"/>
          <a:stretch>
            <a:fillRect/>
          </a:stretch>
        </p:blipFill>
        <p:spPr bwMode="auto">
          <a:xfrm>
            <a:off x="698500" y="2803525"/>
            <a:ext cx="885825" cy="1471613"/>
          </a:xfrm>
          <a:prstGeom prst="rect">
            <a:avLst/>
          </a:prstGeom>
          <a:noFill/>
          <a:ln w="6350" cap="rnd">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4483" name="Picture 5" descr="SSCommons.jpg"/>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621463" y="1409700"/>
            <a:ext cx="1179512" cy="9509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5" name="Picture 2"/>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8938" t="8057" r="9930" b="10743"/>
          <a:stretch/>
        </p:blipFill>
        <p:spPr bwMode="auto">
          <a:xfrm>
            <a:off x="4876800" y="5105401"/>
            <a:ext cx="1339997" cy="838200"/>
          </a:xfrm>
          <a:prstGeom prst="rect">
            <a:avLst/>
          </a:prstGeom>
          <a:noFill/>
          <a:ln w="12700" cmpd="sng">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956222567"/>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cstate="print"/>
          <a:srcRect t="6117" b="8534"/>
          <a:stretch>
            <a:fillRect/>
          </a:stretch>
        </p:blipFill>
        <p:spPr bwMode="auto">
          <a:xfrm>
            <a:off x="3048000" y="4267200"/>
            <a:ext cx="2362200" cy="1149350"/>
          </a:xfrm>
          <a:prstGeom prst="rect">
            <a:avLst/>
          </a:prstGeom>
          <a:noFill/>
          <a:ln w="9525">
            <a:noFill/>
            <a:miter lim="800000"/>
            <a:headEnd/>
            <a:tailEnd/>
          </a:ln>
        </p:spPr>
      </p:pic>
      <p:sp>
        <p:nvSpPr>
          <p:cNvPr id="24578" name="Rectangle 2"/>
          <p:cNvSpPr>
            <a:spLocks noGrp="1" noChangeArrowheads="1"/>
          </p:cNvSpPr>
          <p:nvPr>
            <p:ph type="title"/>
          </p:nvPr>
        </p:nvSpPr>
        <p:spPr/>
        <p:txBody>
          <a:bodyPr/>
          <a:lstStyle/>
          <a:p>
            <a:r>
              <a:rPr lang="en-US" smtClean="0">
                <a:ea typeface="ＭＳ Ｐゴシック" charset="-128"/>
              </a:rPr>
              <a:t>Content</a:t>
            </a:r>
          </a:p>
        </p:txBody>
      </p:sp>
      <p:pic>
        <p:nvPicPr>
          <p:cNvPr id="24579" name="Picture 1"/>
          <p:cNvPicPr>
            <a:picLocks noChangeAspect="1"/>
          </p:cNvPicPr>
          <p:nvPr/>
        </p:nvPicPr>
        <p:blipFill>
          <a:blip r:embed="rId3" cstate="print"/>
          <a:srcRect/>
          <a:stretch>
            <a:fillRect/>
          </a:stretch>
        </p:blipFill>
        <p:spPr bwMode="auto">
          <a:xfrm>
            <a:off x="3200400" y="1524000"/>
            <a:ext cx="2044700" cy="1879600"/>
          </a:xfrm>
          <a:prstGeom prst="rect">
            <a:avLst/>
          </a:prstGeom>
          <a:noFill/>
          <a:ln w="9525">
            <a:noFill/>
            <a:miter lim="800000"/>
            <a:headEnd/>
            <a:tailEnd/>
          </a:ln>
        </p:spPr>
      </p:pic>
      <p:pic>
        <p:nvPicPr>
          <p:cNvPr id="24580" name="Picture 2"/>
          <p:cNvPicPr>
            <a:picLocks noChangeAspect="1"/>
          </p:cNvPicPr>
          <p:nvPr/>
        </p:nvPicPr>
        <p:blipFill>
          <a:blip r:embed="rId4" cstate="print"/>
          <a:srcRect/>
          <a:stretch>
            <a:fillRect/>
          </a:stretch>
        </p:blipFill>
        <p:spPr bwMode="auto">
          <a:xfrm>
            <a:off x="6045200" y="1549400"/>
            <a:ext cx="1651000" cy="1651000"/>
          </a:xfrm>
          <a:prstGeom prst="rect">
            <a:avLst/>
          </a:prstGeom>
          <a:noFill/>
          <a:ln w="9525">
            <a:noFill/>
            <a:miter lim="800000"/>
            <a:headEnd/>
            <a:tailEnd/>
          </a:ln>
        </p:spPr>
      </p:pic>
      <p:pic>
        <p:nvPicPr>
          <p:cNvPr id="24581" name="Picture 5"/>
          <p:cNvPicPr>
            <a:picLocks noChangeAspect="1"/>
          </p:cNvPicPr>
          <p:nvPr/>
        </p:nvPicPr>
        <p:blipFill>
          <a:blip r:embed="rId5" cstate="print"/>
          <a:srcRect/>
          <a:stretch>
            <a:fillRect/>
          </a:stretch>
        </p:blipFill>
        <p:spPr bwMode="auto">
          <a:xfrm>
            <a:off x="685800" y="1447800"/>
            <a:ext cx="1787525" cy="2079625"/>
          </a:xfrm>
          <a:prstGeom prst="rect">
            <a:avLst/>
          </a:prstGeom>
          <a:noFill/>
          <a:ln w="9525">
            <a:noFill/>
            <a:miter lim="800000"/>
            <a:headEnd/>
            <a:tailEnd/>
          </a:ln>
        </p:spPr>
      </p:pic>
      <p:sp>
        <p:nvSpPr>
          <p:cNvPr id="24582" name="TextBox 9"/>
          <p:cNvSpPr txBox="1">
            <a:spLocks noChangeArrowheads="1"/>
          </p:cNvSpPr>
          <p:nvPr/>
        </p:nvSpPr>
        <p:spPr bwMode="auto">
          <a:xfrm>
            <a:off x="5638800" y="4256088"/>
            <a:ext cx="2514600" cy="1077912"/>
          </a:xfrm>
          <a:prstGeom prst="rect">
            <a:avLst/>
          </a:prstGeom>
          <a:noFill/>
          <a:ln w="9525">
            <a:noFill/>
            <a:miter lim="800000"/>
            <a:headEnd/>
            <a:tailEnd/>
          </a:ln>
        </p:spPr>
        <p:txBody>
          <a:bodyPr>
            <a:spAutoFit/>
          </a:bodyPr>
          <a:lstStyle/>
          <a:p>
            <a:pPr algn="ctr"/>
            <a:r>
              <a:rPr lang="en-US" sz="3600">
                <a:solidFill>
                  <a:srgbClr val="800000"/>
                </a:solidFill>
                <a:latin typeface="Adobe Garamond Pro" charset="0"/>
              </a:rPr>
              <a:t>AVIADOR</a:t>
            </a:r>
          </a:p>
          <a:p>
            <a:pPr algn="ctr"/>
            <a:r>
              <a:rPr lang="en-US" sz="2800">
                <a:solidFill>
                  <a:srgbClr val="800000"/>
                </a:solidFill>
                <a:latin typeface="Adobe Garamond Pro" charset="0"/>
              </a:rPr>
              <a:t>Videodisc Index</a:t>
            </a:r>
          </a:p>
        </p:txBody>
      </p:sp>
      <p:pic>
        <p:nvPicPr>
          <p:cNvPr id="24583" name="Picture 7"/>
          <p:cNvPicPr>
            <a:picLocks noChangeAspect="1"/>
          </p:cNvPicPr>
          <p:nvPr/>
        </p:nvPicPr>
        <p:blipFill>
          <a:blip r:embed="rId6" cstate="print"/>
          <a:srcRect/>
          <a:stretch>
            <a:fillRect/>
          </a:stretch>
        </p:blipFill>
        <p:spPr bwMode="auto">
          <a:xfrm>
            <a:off x="304800" y="3733800"/>
            <a:ext cx="2667000" cy="1801813"/>
          </a:xfrm>
          <a:prstGeom prst="rect">
            <a:avLst/>
          </a:prstGeom>
          <a:noFill/>
          <a:ln w="9525">
            <a:noFill/>
            <a:miter lim="800000"/>
            <a:headEnd/>
            <a:tailEnd/>
          </a:ln>
        </p:spPr>
      </p:pic>
    </p:spTree>
    <p:extLst>
      <p:ext uri="{BB962C8B-B14F-4D97-AF65-F5344CB8AC3E}">
        <p14:creationId xmlns:p14="http://schemas.microsoft.com/office/powerpoint/2010/main" xmlns="" val="1193005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normAutofit fontScale="90000"/>
          </a:bodyPr>
          <a:lstStyle/>
          <a:p>
            <a:pPr eaLnBrk="1" hangingPunct="1"/>
            <a:r>
              <a:rPr lang="en-US" smtClean="0">
                <a:ea typeface="ＭＳ Ｐゴシック" charset="-128"/>
              </a:rPr>
              <a:t>BWR </a:t>
            </a:r>
            <a:r>
              <a:rPr lang="en-US" altLang="en-US" smtClean="0">
                <a:ea typeface="ＭＳ Ｐゴシック" charset="-128"/>
              </a:rPr>
              <a:t>‘</a:t>
            </a:r>
            <a:r>
              <a:rPr lang="en-US" smtClean="0">
                <a:ea typeface="ＭＳ Ｐゴシック" charset="-128"/>
              </a:rPr>
              <a:t>seed</a:t>
            </a:r>
            <a:r>
              <a:rPr lang="en-US" altLang="en-US" smtClean="0">
                <a:ea typeface="ＭＳ Ｐゴシック" charset="-128"/>
              </a:rPr>
              <a:t>’</a:t>
            </a:r>
            <a:r>
              <a:rPr lang="en-US" smtClean="0">
                <a:ea typeface="ＭＳ Ｐゴシック" charset="-128"/>
              </a:rPr>
              <a:t> content</a:t>
            </a:r>
            <a:br>
              <a:rPr lang="en-US" smtClean="0">
                <a:ea typeface="ＭＳ Ｐゴシック" charset="-128"/>
              </a:rPr>
            </a:br>
            <a:endParaRPr lang="en-US" smtClean="0">
              <a:ea typeface="ＭＳ Ｐゴシック" charset="-128"/>
            </a:endParaRPr>
          </a:p>
        </p:txBody>
      </p:sp>
      <p:sp>
        <p:nvSpPr>
          <p:cNvPr id="10243" name="Rectangle 3"/>
          <p:cNvSpPr>
            <a:spLocks noGrp="1" noChangeArrowheads="1"/>
          </p:cNvSpPr>
          <p:nvPr>
            <p:ph type="body" idx="1"/>
          </p:nvPr>
        </p:nvSpPr>
        <p:spPr>
          <a:xfrm>
            <a:off x="381000" y="1295400"/>
            <a:ext cx="8763000" cy="4530725"/>
          </a:xfrm>
        </p:spPr>
        <p:txBody>
          <a:bodyPr/>
          <a:lstStyle/>
          <a:p>
            <a:pPr eaLnBrk="1" hangingPunct="1">
              <a:buFont typeface="Wingdings" pitchFamily="2" charset="2"/>
              <a:buChar char="q"/>
            </a:pPr>
            <a:r>
              <a:rPr lang="en-US" sz="2800" smtClean="0">
                <a:ea typeface="ＭＳ Ｐゴシック" charset="-128"/>
              </a:rPr>
              <a:t>Goal: registry of ~100,000 unique identified built works</a:t>
            </a:r>
          </a:p>
          <a:p>
            <a:pPr eaLnBrk="1" hangingPunct="1">
              <a:buFont typeface="Wingdings" pitchFamily="2" charset="2"/>
              <a:buChar char="q"/>
            </a:pPr>
            <a:endParaRPr lang="en-US" sz="3200" smtClean="0">
              <a:ea typeface="ＭＳ Ｐゴシック" charset="-128"/>
            </a:endParaRPr>
          </a:p>
          <a:p>
            <a:pPr eaLnBrk="1" hangingPunct="1">
              <a:buFont typeface="Wingdings" pitchFamily="2" charset="2"/>
              <a:buChar char="q"/>
            </a:pPr>
            <a:r>
              <a:rPr lang="en-US" sz="2800" smtClean="0">
                <a:ea typeface="ＭＳ Ｐゴシック" charset="-128"/>
              </a:rPr>
              <a:t>Identify, extract, &amp; verify data from five sources:</a:t>
            </a:r>
          </a:p>
          <a:p>
            <a:pPr lvl="2" eaLnBrk="1" hangingPunct="1"/>
            <a:r>
              <a:rPr lang="en-US" sz="2000" smtClean="0">
                <a:ea typeface="Arial" pitchFamily="34" charset="0"/>
              </a:rPr>
              <a:t>Harvard</a:t>
            </a:r>
            <a:r>
              <a:rPr lang="ja-JP" altLang="en-US" sz="2000" smtClean="0">
                <a:ea typeface="ＭＳ Ｐゴシック" charset="-128"/>
              </a:rPr>
              <a:t>’</a:t>
            </a:r>
            <a:r>
              <a:rPr lang="en-US" altLang="ja-JP" sz="2000" smtClean="0">
                <a:ea typeface="ＭＳ Ｐゴシック" charset="-128"/>
              </a:rPr>
              <a:t>s Olivia 2.5M &gt; 392,917 &gt; </a:t>
            </a:r>
            <a:r>
              <a:rPr lang="en-US" altLang="ja-JP" sz="2000" b="1" smtClean="0">
                <a:solidFill>
                  <a:srgbClr val="CC0000"/>
                </a:solidFill>
                <a:ea typeface="ＭＳ Ｐゴシック" charset="-128"/>
              </a:rPr>
              <a:t>55,621 </a:t>
            </a:r>
          </a:p>
          <a:p>
            <a:pPr lvl="2" eaLnBrk="1" hangingPunct="1"/>
            <a:r>
              <a:rPr lang="en-US" sz="2000" smtClean="0">
                <a:ea typeface="Arial" pitchFamily="34" charset="0"/>
              </a:rPr>
              <a:t>Cornell</a:t>
            </a:r>
            <a:r>
              <a:rPr lang="ja-JP" altLang="en-US" sz="2000" smtClean="0">
                <a:ea typeface="ＭＳ Ｐゴシック" charset="-128"/>
              </a:rPr>
              <a:t>’</a:t>
            </a:r>
            <a:r>
              <a:rPr lang="en-US" altLang="ja-JP" sz="2000" smtClean="0">
                <a:ea typeface="ＭＳ Ｐゴシック" charset="-128"/>
              </a:rPr>
              <a:t>s Pictor 24K &gt; 13,847 &gt; </a:t>
            </a:r>
            <a:r>
              <a:rPr lang="en-US" altLang="ja-JP" sz="2000" b="1" smtClean="0">
                <a:solidFill>
                  <a:srgbClr val="CC0000"/>
                </a:solidFill>
                <a:ea typeface="ＭＳ Ｐゴシック" charset="-128"/>
              </a:rPr>
              <a:t>1,611 </a:t>
            </a:r>
          </a:p>
          <a:p>
            <a:pPr lvl="2" eaLnBrk="1" hangingPunct="1"/>
            <a:r>
              <a:rPr lang="en-US" sz="2000" smtClean="0">
                <a:ea typeface="Arial" pitchFamily="34" charset="0"/>
              </a:rPr>
              <a:t>Avery</a:t>
            </a:r>
            <a:r>
              <a:rPr lang="ja-JP" altLang="en-US" sz="2000" smtClean="0">
                <a:ea typeface="ＭＳ Ｐゴシック" charset="-128"/>
              </a:rPr>
              <a:t>’</a:t>
            </a:r>
            <a:r>
              <a:rPr lang="en-US" altLang="ja-JP" sz="2000" smtClean="0">
                <a:ea typeface="ＭＳ Ｐゴシック" charset="-128"/>
              </a:rPr>
              <a:t>s AVIADOR 40K &gt; </a:t>
            </a:r>
            <a:r>
              <a:rPr lang="en-US" altLang="ja-JP" sz="2000" b="1" smtClean="0">
                <a:solidFill>
                  <a:srgbClr val="CC0000"/>
                </a:solidFill>
                <a:ea typeface="ＭＳ Ｐゴシック" charset="-128"/>
              </a:rPr>
              <a:t>4,878</a:t>
            </a:r>
          </a:p>
          <a:p>
            <a:pPr lvl="2" eaLnBrk="1" hangingPunct="1"/>
            <a:r>
              <a:rPr lang="en-US" sz="2000" smtClean="0">
                <a:ea typeface="Arial" pitchFamily="34" charset="0"/>
              </a:rPr>
              <a:t>Avery Index 650K records = subject term strings</a:t>
            </a:r>
            <a:r>
              <a:rPr lang="en-US" sz="2000" smtClean="0">
                <a:solidFill>
                  <a:schemeClr val="tx2"/>
                </a:solidFill>
                <a:ea typeface="Arial" pitchFamily="34" charset="0"/>
              </a:rPr>
              <a:t> </a:t>
            </a:r>
            <a:r>
              <a:rPr lang="en-US" sz="2000" b="1" smtClean="0">
                <a:solidFill>
                  <a:srgbClr val="CC0000"/>
                </a:solidFill>
                <a:ea typeface="Arial" pitchFamily="34" charset="0"/>
              </a:rPr>
              <a:t>~433,131</a:t>
            </a:r>
          </a:p>
          <a:p>
            <a:pPr lvl="2" eaLnBrk="1" hangingPunct="1"/>
            <a:r>
              <a:rPr lang="en-US" sz="2000" smtClean="0">
                <a:ea typeface="Arial" pitchFamily="34" charset="0"/>
              </a:rPr>
              <a:t>ARTstor 1.4M records = built work image records </a:t>
            </a:r>
            <a:r>
              <a:rPr lang="en-US" sz="2000" b="1" smtClean="0">
                <a:solidFill>
                  <a:srgbClr val="CC0000"/>
                </a:solidFill>
                <a:ea typeface="Arial" pitchFamily="34" charset="0"/>
              </a:rPr>
              <a:t>~70,000</a:t>
            </a:r>
          </a:p>
          <a:p>
            <a:pPr eaLnBrk="1" hangingPunct="1">
              <a:buFont typeface="Wingdings" pitchFamily="2" charset="2"/>
              <a:buNone/>
            </a:pPr>
            <a:endParaRPr lang="en-US" smtClean="0">
              <a:ea typeface="ＭＳ Ｐゴシック" charset="-128"/>
            </a:endParaRPr>
          </a:p>
          <a:p>
            <a:pPr eaLnBrk="1" hangingPunct="1">
              <a:buFont typeface="Wingdings" pitchFamily="2" charset="2"/>
              <a:buNone/>
            </a:pPr>
            <a:endParaRPr lang="en-US" smtClean="0">
              <a:ea typeface="ＭＳ Ｐゴシック" charset="-128"/>
            </a:endParaRPr>
          </a:p>
        </p:txBody>
      </p:sp>
    </p:spTree>
    <p:extLst>
      <p:ext uri="{BB962C8B-B14F-4D97-AF65-F5344CB8AC3E}">
        <p14:creationId xmlns:p14="http://schemas.microsoft.com/office/powerpoint/2010/main" xmlns="" val="33054522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smtClean="0">
                <a:ea typeface="ＭＳ Ｐゴシック" charset="-128"/>
              </a:rPr>
              <a:t>Content development</a:t>
            </a:r>
          </a:p>
        </p:txBody>
      </p:sp>
      <p:sp>
        <p:nvSpPr>
          <p:cNvPr id="35842" name="Rectangle 3"/>
          <p:cNvSpPr>
            <a:spLocks noGrp="1" noChangeArrowheads="1"/>
          </p:cNvSpPr>
          <p:nvPr>
            <p:ph type="body" idx="1"/>
          </p:nvPr>
        </p:nvSpPr>
        <p:spPr>
          <a:xfrm>
            <a:off x="381000" y="1295400"/>
            <a:ext cx="8763000" cy="4530725"/>
          </a:xfrm>
        </p:spPr>
        <p:txBody>
          <a:bodyPr/>
          <a:lstStyle/>
          <a:p>
            <a:pPr eaLnBrk="1" hangingPunct="1">
              <a:buFont typeface="Wingdings" pitchFamily="2" charset="2"/>
              <a:buChar char="q"/>
            </a:pPr>
            <a:r>
              <a:rPr lang="en-US" dirty="0" smtClean="0">
                <a:ea typeface="ＭＳ Ｐゴシック" charset="-128"/>
              </a:rPr>
              <a:t>Aggregate </a:t>
            </a:r>
          </a:p>
          <a:p>
            <a:pPr eaLnBrk="1" hangingPunct="1">
              <a:buFont typeface="Wingdings" pitchFamily="2" charset="2"/>
              <a:buChar char="q"/>
            </a:pPr>
            <a:r>
              <a:rPr lang="en-US" dirty="0" smtClean="0">
                <a:ea typeface="ＭＳ Ｐゴシック" charset="-128"/>
              </a:rPr>
              <a:t>Disambiguate</a:t>
            </a:r>
          </a:p>
          <a:p>
            <a:pPr eaLnBrk="1" hangingPunct="1">
              <a:buFont typeface="Wingdings" pitchFamily="2" charset="2"/>
              <a:buChar char="q"/>
            </a:pPr>
            <a:r>
              <a:rPr lang="en-US" dirty="0" smtClean="0">
                <a:ea typeface="ＭＳ Ｐゴシック" charset="-128"/>
              </a:rPr>
              <a:t>Normalize </a:t>
            </a:r>
          </a:p>
          <a:p>
            <a:pPr eaLnBrk="1" hangingPunct="1">
              <a:buFont typeface="Wingdings" pitchFamily="2" charset="2"/>
              <a:buChar char="q"/>
            </a:pPr>
            <a:r>
              <a:rPr lang="en-US" dirty="0" smtClean="0">
                <a:ea typeface="ＭＳ Ｐゴシック" charset="-128"/>
              </a:rPr>
              <a:t>Enhance</a:t>
            </a:r>
          </a:p>
          <a:p>
            <a:pPr lvl="1" eaLnBrk="1" hangingPunct="1"/>
            <a:endParaRPr lang="en-US" dirty="0" smtClean="0">
              <a:ea typeface="Arial" pitchFamily="34" charset="0"/>
            </a:endParaRPr>
          </a:p>
          <a:p>
            <a:pPr lvl="1" eaLnBrk="1" hangingPunct="1">
              <a:buClrTx/>
              <a:buSzPct val="71000"/>
              <a:buFont typeface="Wingdings" pitchFamily="2" charset="2"/>
              <a:buChar char="§"/>
            </a:pPr>
            <a:r>
              <a:rPr lang="en-US" dirty="0" smtClean="0">
                <a:ea typeface="Arial" pitchFamily="34" charset="0"/>
              </a:rPr>
              <a:t>CONA merge tools: </a:t>
            </a:r>
            <a:r>
              <a:rPr lang="en-US" i="1" dirty="0" smtClean="0">
                <a:ea typeface="Arial" pitchFamily="34" charset="0"/>
              </a:rPr>
              <a:t>Loader &amp; Processor</a:t>
            </a:r>
          </a:p>
          <a:p>
            <a:pPr lvl="1" eaLnBrk="1" hangingPunct="1">
              <a:buClrTx/>
              <a:buSzPct val="71000"/>
              <a:buFont typeface="Wingdings" pitchFamily="2" charset="2"/>
              <a:buChar char="§"/>
            </a:pPr>
            <a:r>
              <a:rPr lang="en-US" dirty="0" smtClean="0">
                <a:ea typeface="Arial" pitchFamily="34" charset="0"/>
              </a:rPr>
              <a:t>ARTstor parsing tools</a:t>
            </a:r>
          </a:p>
          <a:p>
            <a:pPr lvl="1" eaLnBrk="1" hangingPunct="1">
              <a:buClrTx/>
              <a:buSzPct val="71000"/>
              <a:buFont typeface="Wingdings" pitchFamily="2" charset="2"/>
              <a:buChar char="§"/>
            </a:pPr>
            <a:r>
              <a:rPr lang="en-US" dirty="0" smtClean="0">
                <a:ea typeface="Arial" pitchFamily="34" charset="0"/>
              </a:rPr>
              <a:t>Google Refine</a:t>
            </a:r>
          </a:p>
          <a:p>
            <a:pPr eaLnBrk="1" hangingPunct="1">
              <a:buFont typeface="Wingdings" pitchFamily="2" charset="2"/>
              <a:buNone/>
            </a:pPr>
            <a:endParaRPr lang="en-US" dirty="0" smtClean="0">
              <a:ea typeface="ＭＳ Ｐゴシック" charset="-128"/>
            </a:endParaRPr>
          </a:p>
        </p:txBody>
      </p:sp>
    </p:spTree>
    <p:extLst>
      <p:ext uri="{BB962C8B-B14F-4D97-AF65-F5344CB8AC3E}">
        <p14:creationId xmlns:p14="http://schemas.microsoft.com/office/powerpoint/2010/main" xmlns="" val="2482146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52400"/>
          <a:ext cx="8686800" cy="6630992"/>
        </p:xfrm>
        <a:graphic>
          <a:graphicData uri="http://schemas.openxmlformats.org/drawingml/2006/table">
            <a:tbl>
              <a:tblPr/>
              <a:tblGrid>
                <a:gridCol w="1447800"/>
                <a:gridCol w="1447800"/>
                <a:gridCol w="1447800"/>
                <a:gridCol w="1447800"/>
                <a:gridCol w="1447800"/>
                <a:gridCol w="1447800"/>
              </a:tblGrid>
              <a:tr h="1793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Field Name</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AVIADOR</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Harvard</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Cornell</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Avery</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ARTstor</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381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Title/Name of Building</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Fallingwater, Kaufmann House</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Fallingwater, Edgar J. Kaufmann House,  Kaufmann House</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Falling Water, Edgar J. Kaufmann Residence</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Fallingwater (Kaufmann house).</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Fallingwater, Edgar J. Kaufmann House, Kaufmann House</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r>
              <a:tr h="7381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Location</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Bear Run, (Pa.)</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Bear Run, Pennsylvania, United States</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Bear Run, PA, United States, North and Central  America</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Bear Run (Pennsylvania), United States</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Mill Run, Pennsylvania, United States</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r>
              <a:tr h="7381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Creator</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Wright, Frank Lloyd</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One record with Ferriss, Hugh</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Wright, Frank Lloyd</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Wright, Frank Lloyd</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Wright, Frank Lloyd</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Wright, Frank Lloyd</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r>
              <a:tr h="1793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Date</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1935-1939</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1934-1938</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1935-1936</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r>
              <a:tr h="5508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Work Type</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Vacation houses, Houses,  Country Houses</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houses</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House</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House</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r>
              <a:tr h="1793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Style/Period</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Modern</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Modernist</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r>
              <a:tr h="24241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Subject</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Summer houses; vacation houses; terrace houses; hillside architecture</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alpha val="78038"/>
                      </a:srgb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Houses</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Dwellings, Houses, Cantilevers, Waterfalls, Architecture—United States, National Historic Landmarks Program (U.S.), Architecture, Modern—20</a:t>
                      </a:r>
                      <a:r>
                        <a:rPr kumimoji="0" lang="en-US" sz="900" b="0" i="0" u="none" strike="noStrike" cap="none" normalizeH="0" baseline="30000" smtClean="0">
                          <a:ln>
                            <a:noFill/>
                          </a:ln>
                          <a:solidFill>
                            <a:srgbClr val="000000"/>
                          </a:solidFill>
                          <a:effectLst/>
                          <a:latin typeface="Arial" pitchFamily="34" charset="0"/>
                          <a:ea typeface="ＭＳ Ｐゴシック" charset="-128"/>
                        </a:rPr>
                        <a:t>th</a:t>
                      </a:r>
                      <a:r>
                        <a:rPr kumimoji="0" lang="en-US" sz="900" b="0" i="0" u="none" strike="noStrike" cap="none" normalizeH="0" baseline="0" smtClean="0">
                          <a:ln>
                            <a:noFill/>
                          </a:ln>
                          <a:solidFill>
                            <a:srgbClr val="000000"/>
                          </a:solidFill>
                          <a:effectLst/>
                          <a:latin typeface="Arial" pitchFamily="34" charset="0"/>
                          <a:ea typeface="ＭＳ Ｐゴシック" charset="-128"/>
                        </a:rPr>
                        <a:t> century, Kaufmann, Edgar J., 1885-1955</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r>
              <a:tr h="1793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Culture</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American</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American</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r>
              <a:tr h="3619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Description</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Modern Architecture</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r>
              <a:tr h="3619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smtClean="0">
                          <a:ln>
                            <a:noFill/>
                          </a:ln>
                          <a:solidFill>
                            <a:srgbClr val="FFFFFF"/>
                          </a:solidFill>
                          <a:effectLst/>
                          <a:latin typeface="Arial" pitchFamily="34" charset="0"/>
                          <a:ea typeface="ＭＳ Ｐゴシック" charset="-128"/>
                        </a:rPr>
                        <a:t>Other names</a:t>
                      </a:r>
                      <a:endParaRPr kumimoji="0" lang="en-US" sz="900" b="1" i="0" u="none" strike="noStrike" cap="none" normalizeH="0" baseline="0" smtClean="0">
                        <a:ln>
                          <a:noFill/>
                        </a:ln>
                        <a:solidFill>
                          <a:srgbClr val="FFFFFF"/>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Kaufmann, Edgar J. (patron)</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Arial" pitchFamily="34" charset="0"/>
                          <a:ea typeface="ＭＳ Ｐゴシック" charset="-128"/>
                        </a:rPr>
                        <a:t> </a:t>
                      </a:r>
                      <a:endParaRPr kumimoji="0" lang="en-US" sz="900" b="0" i="0" u="none" strike="noStrike" cap="none" normalizeH="0" baseline="0" smtClean="0">
                        <a:ln>
                          <a:noFill/>
                        </a:ln>
                        <a:solidFill>
                          <a:srgbClr val="000000"/>
                        </a:solidFill>
                        <a:effectLst/>
                        <a:latin typeface="Calibri" pitchFamily="34" charset="0"/>
                        <a:ea typeface="Calibri" pitchFamily="34" charset="0"/>
                      </a:endParaRPr>
                    </a:p>
                  </a:txBody>
                  <a:tcPr marL="53728" marR="537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D"/>
                    </a:solidFill>
                  </a:tcPr>
                </a:tc>
              </a:tr>
            </a:tbl>
          </a:graphicData>
        </a:graphic>
      </p:graphicFrame>
    </p:spTree>
    <p:extLst>
      <p:ext uri="{BB962C8B-B14F-4D97-AF65-F5344CB8AC3E}">
        <p14:creationId xmlns:p14="http://schemas.microsoft.com/office/powerpoint/2010/main" xmlns="" val="2832165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Disambiguate</a:t>
            </a:r>
            <a:r>
              <a:rPr lang="en-US" dirty="0" smtClean="0"/>
              <a:t> criteria</a:t>
            </a:r>
            <a:endParaRPr lang="en-US" dirty="0"/>
          </a:p>
        </p:txBody>
      </p:sp>
      <p:sp>
        <p:nvSpPr>
          <p:cNvPr id="3" name="Content Placeholder 2"/>
          <p:cNvSpPr>
            <a:spLocks noGrp="1"/>
          </p:cNvSpPr>
          <p:nvPr>
            <p:ph idx="1"/>
          </p:nvPr>
        </p:nvSpPr>
        <p:spPr/>
        <p:txBody>
          <a:bodyPr>
            <a:normAutofit fontScale="92500"/>
          </a:bodyPr>
          <a:lstStyle/>
          <a:p>
            <a:r>
              <a:rPr lang="en-US" dirty="0" smtClean="0"/>
              <a:t>We all know that if two records both have “Notre Dame” and “France” is not sufficient to de-duplicate these two records.</a:t>
            </a:r>
          </a:p>
          <a:p>
            <a:r>
              <a:rPr lang="en-US" dirty="0" smtClean="0"/>
              <a:t>Is “Notre Dame” and “Paris, France” sufficient?</a:t>
            </a:r>
          </a:p>
          <a:p>
            <a:r>
              <a:rPr lang="en-US" dirty="0" smtClean="0"/>
              <a:t>The question is how “granular” do we need to go to gain confidence in “automatic” de-duplication. </a:t>
            </a:r>
          </a:p>
          <a:p>
            <a:r>
              <a:rPr lang="en-US" dirty="0" smtClean="0"/>
              <a:t>We hope to report on our results in the next CNI meeting.</a:t>
            </a:r>
            <a:endParaRPr lang="en-US" dirty="0"/>
          </a:p>
        </p:txBody>
      </p:sp>
    </p:spTree>
    <p:extLst>
      <p:ext uri="{BB962C8B-B14F-4D97-AF65-F5344CB8AC3E}">
        <p14:creationId xmlns:p14="http://schemas.microsoft.com/office/powerpoint/2010/main" xmlns="" val="3803760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smtClean="0">
                <a:ea typeface="ＭＳ Ｐゴシック" charset="-128"/>
              </a:rPr>
              <a:t> Authority</a:t>
            </a:r>
          </a:p>
        </p:txBody>
      </p:sp>
      <p:pic>
        <p:nvPicPr>
          <p:cNvPr id="26626" name="Picture 2"/>
          <p:cNvPicPr>
            <a:picLocks noChangeAspect="1" noChangeArrowheads="1"/>
          </p:cNvPicPr>
          <p:nvPr/>
        </p:nvPicPr>
        <p:blipFill>
          <a:blip r:embed="rId2" cstate="print"/>
          <a:srcRect l="11250" t="11311" r="12500" b="5000"/>
          <a:stretch>
            <a:fillRect/>
          </a:stretch>
        </p:blipFill>
        <p:spPr bwMode="auto">
          <a:xfrm>
            <a:off x="990600" y="1143000"/>
            <a:ext cx="7086600" cy="4860925"/>
          </a:xfrm>
          <a:prstGeom prst="rect">
            <a:avLst/>
          </a:prstGeom>
          <a:noFill/>
          <a:ln w="9525">
            <a:noFill/>
            <a:miter lim="800000"/>
            <a:headEnd/>
            <a:tailEnd/>
          </a:ln>
        </p:spPr>
      </p:pic>
    </p:spTree>
    <p:extLst>
      <p:ext uri="{BB962C8B-B14F-4D97-AF65-F5344CB8AC3E}">
        <p14:creationId xmlns:p14="http://schemas.microsoft.com/office/powerpoint/2010/main" xmlns="" val="4097035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080bba64-b1c6-4e7b-8e7d-816d84754490.jpg" descr="ARTstor Image">
            <a:hlinkClick r:id="rId3"/>
          </p:cNvPr>
          <p:cNvPicPr>
            <a:picLocks noChangeAspect="1"/>
          </p:cNvPicPr>
          <p:nvPr/>
        </p:nvPicPr>
        <p:blipFill>
          <a:blip r:embed="rId4"/>
          <a:stretch>
            <a:fillRect/>
          </a:stretch>
        </p:blipFill>
        <p:spPr>
          <a:xfrm>
            <a:off x="352" y="532075"/>
            <a:ext cx="9143296" cy="5803850"/>
          </a:xfrm>
          <a:prstGeom prst="rect">
            <a:avLst/>
          </a:prstGeom>
        </p:spPr>
      </p:pic>
    </p:spTree>
    <p:extLst>
      <p:ext uri="{BB962C8B-B14F-4D97-AF65-F5344CB8AC3E}">
        <p14:creationId xmlns:p14="http://schemas.microsoft.com/office/powerpoint/2010/main" xmlns="" val="4685264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smtClean="0">
                <a:ea typeface="ＭＳ Ｐゴシック" charset="-128"/>
              </a:rPr>
              <a:t>How will BWR gain scale?</a:t>
            </a:r>
          </a:p>
        </p:txBody>
      </p:sp>
      <p:sp>
        <p:nvSpPr>
          <p:cNvPr id="29698" name="Rectangle 3"/>
          <p:cNvSpPr>
            <a:spLocks noGrp="1" noChangeArrowheads="1"/>
          </p:cNvSpPr>
          <p:nvPr>
            <p:ph type="body" idx="1"/>
          </p:nvPr>
        </p:nvSpPr>
        <p:spPr>
          <a:xfrm>
            <a:off x="381000" y="1295400"/>
            <a:ext cx="8229600" cy="4530725"/>
          </a:xfrm>
        </p:spPr>
        <p:txBody>
          <a:bodyPr>
            <a:normAutofit fontScale="92500" lnSpcReduction="10000"/>
          </a:bodyPr>
          <a:lstStyle/>
          <a:p>
            <a:pPr eaLnBrk="1" hangingPunct="1"/>
            <a:r>
              <a:rPr lang="en-US" smtClean="0">
                <a:ea typeface="ＭＳ Ｐゴシック" charset="-128"/>
              </a:rPr>
              <a:t>Institutional contributory model</a:t>
            </a:r>
          </a:p>
          <a:p>
            <a:pPr lvl="1" eaLnBrk="1" hangingPunct="1"/>
            <a:r>
              <a:rPr lang="en-US" smtClean="0">
                <a:ea typeface="Arial" pitchFamily="34" charset="0"/>
              </a:rPr>
              <a:t>Governed by policy framework </a:t>
            </a:r>
          </a:p>
          <a:p>
            <a:pPr lvl="1" eaLnBrk="1" hangingPunct="1"/>
            <a:r>
              <a:rPr lang="en-US" smtClean="0">
                <a:ea typeface="Arial" pitchFamily="34" charset="0"/>
              </a:rPr>
              <a:t>Accessed through shared technical infrastructure</a:t>
            </a:r>
          </a:p>
          <a:p>
            <a:pPr lvl="2" eaLnBrk="1" hangingPunct="1"/>
            <a:r>
              <a:rPr lang="en-US" smtClean="0">
                <a:ea typeface="Arial" pitchFamily="34" charset="0"/>
              </a:rPr>
              <a:t>Web-based data entry environment</a:t>
            </a:r>
          </a:p>
          <a:p>
            <a:pPr lvl="2" eaLnBrk="1" hangingPunct="1"/>
            <a:r>
              <a:rPr lang="en-US" smtClean="0">
                <a:ea typeface="Arial" pitchFamily="34" charset="0"/>
              </a:rPr>
              <a:t>Ubiquitous network (Cloud)</a:t>
            </a:r>
          </a:p>
          <a:p>
            <a:pPr lvl="1" eaLnBrk="1" hangingPunct="1"/>
            <a:r>
              <a:rPr lang="en-US" smtClean="0">
                <a:ea typeface="Arial" pitchFamily="34" charset="0"/>
              </a:rPr>
              <a:t>Shared via open APIs </a:t>
            </a:r>
          </a:p>
          <a:p>
            <a:pPr lvl="1" eaLnBrk="1" hangingPunct="1">
              <a:buFont typeface="Wingdings" pitchFamily="2" charset="2"/>
              <a:buNone/>
            </a:pPr>
            <a:endParaRPr lang="en-US" smtClean="0">
              <a:ea typeface="Arial" pitchFamily="34" charset="0"/>
            </a:endParaRPr>
          </a:p>
          <a:p>
            <a:pPr eaLnBrk="1" hangingPunct="1"/>
            <a:r>
              <a:rPr lang="en-US" smtClean="0">
                <a:ea typeface="ＭＳ Ｐゴシック" charset="-128"/>
              </a:rPr>
              <a:t>Expert crowdsourcing experiment</a:t>
            </a:r>
          </a:p>
          <a:p>
            <a:pPr lvl="1" eaLnBrk="1" hangingPunct="1"/>
            <a:r>
              <a:rPr lang="en-US" smtClean="0">
                <a:ea typeface="Arial" pitchFamily="34" charset="0"/>
              </a:rPr>
              <a:t>Community-driven approach to shared solutions</a:t>
            </a:r>
          </a:p>
          <a:p>
            <a:pPr lvl="1" eaLnBrk="1" hangingPunct="1"/>
            <a:r>
              <a:rPr lang="en-US" smtClean="0">
                <a:ea typeface="Arial" pitchFamily="34" charset="0"/>
              </a:rPr>
              <a:t>Controlled by role-based access control system </a:t>
            </a:r>
          </a:p>
          <a:p>
            <a:pPr lvl="1" eaLnBrk="1" hangingPunct="1"/>
            <a:endParaRPr lang="en-US" smtClean="0">
              <a:ea typeface="Arial" pitchFamily="34" charset="0"/>
            </a:endParaRPr>
          </a:p>
          <a:p>
            <a:pPr lvl="1" eaLnBrk="1" hangingPunct="1">
              <a:buFont typeface="Wingdings" pitchFamily="2" charset="2"/>
              <a:buNone/>
            </a:pPr>
            <a:endParaRPr lang="en-US" smtClean="0">
              <a:ea typeface="Arial" pitchFamily="34" charset="0"/>
            </a:endParaRPr>
          </a:p>
          <a:p>
            <a:pPr eaLnBrk="1" hangingPunct="1">
              <a:buFont typeface="Wingdings" pitchFamily="2" charset="2"/>
              <a:buNone/>
            </a:pPr>
            <a:endParaRPr lang="en-US" smtClean="0">
              <a:ea typeface="ＭＳ Ｐゴシック" charset="-128"/>
            </a:endParaRPr>
          </a:p>
          <a:p>
            <a:pPr lvl="1" eaLnBrk="1" hangingPunct="1">
              <a:buFont typeface="Wingdings" pitchFamily="2" charset="2"/>
              <a:buNone/>
            </a:pPr>
            <a:endParaRPr lang="en-US" smtClean="0">
              <a:ea typeface="Arial" pitchFamily="34" charset="0"/>
            </a:endParaRPr>
          </a:p>
        </p:txBody>
      </p:sp>
    </p:spTree>
    <p:extLst>
      <p:ext uri="{BB962C8B-B14F-4D97-AF65-F5344CB8AC3E}">
        <p14:creationId xmlns:p14="http://schemas.microsoft.com/office/powerpoint/2010/main" xmlns="" val="1133474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body" idx="1"/>
          </p:nvPr>
        </p:nvSpPr>
        <p:spPr/>
        <p:txBody>
          <a:bodyPr/>
          <a:lstStyle/>
          <a:p>
            <a:pPr marL="0" indent="0">
              <a:buNone/>
            </a:pPr>
            <a:endParaRPr lang="en-US" dirty="0">
              <a:latin typeface="Calibri" charset="0"/>
            </a:endParaRPr>
          </a:p>
        </p:txBody>
      </p:sp>
      <p:sp>
        <p:nvSpPr>
          <p:cNvPr id="14339" name="Rectangle 4"/>
          <p:cNvSpPr>
            <a:spLocks noGrp="1" noChangeArrowheads="1"/>
          </p:cNvSpPr>
          <p:nvPr>
            <p:ph type="title"/>
          </p:nvPr>
        </p:nvSpPr>
        <p:spPr>
          <a:xfrm>
            <a:off x="457200" y="274638"/>
            <a:ext cx="3506788" cy="685800"/>
          </a:xfrm>
        </p:spPr>
        <p:txBody>
          <a:bodyPr lIns="0" tIns="0" rIns="0" bIns="0">
            <a:normAutofit fontScale="90000"/>
          </a:bodyPr>
          <a:lstStyle/>
          <a:p>
            <a:pPr>
              <a:lnSpc>
                <a:spcPts val="3588"/>
              </a:lnSpc>
            </a:pPr>
            <a:r>
              <a:rPr lang="en-GB" sz="4100">
                <a:latin typeface="Calibri" charset="0"/>
              </a:rPr>
              <a:t/>
            </a:r>
            <a:br>
              <a:rPr lang="en-GB" sz="4100">
                <a:latin typeface="Calibri" charset="0"/>
              </a:rPr>
            </a:br>
            <a:endParaRPr lang="en-GB" sz="4100">
              <a:latin typeface="Calibri" charset="0"/>
            </a:endParaRPr>
          </a:p>
        </p:txBody>
      </p:sp>
      <p:sp>
        <p:nvSpPr>
          <p:cNvPr id="14340" name="Rectangle 5"/>
          <p:cNvSpPr>
            <a:spLocks noChangeArrowheads="1"/>
          </p:cNvSpPr>
          <p:nvPr/>
        </p:nvSpPr>
        <p:spPr bwMode="auto">
          <a:xfrm>
            <a:off x="1817688" y="6308725"/>
            <a:ext cx="153987"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0006" tIns="40003" rIns="80006" bIns="40003">
            <a:spAutoFit/>
          </a:bodyPr>
          <a:lstStyle/>
          <a:p>
            <a:pPr defTabSz="801688" eaLnBrk="0" hangingPunct="0"/>
            <a:endParaRPr lang="en-US" sz="2100"/>
          </a:p>
        </p:txBody>
      </p:sp>
      <p:sp>
        <p:nvSpPr>
          <p:cNvPr id="14341" name="Rectangle 6"/>
          <p:cNvSpPr>
            <a:spLocks noChangeArrowheads="1"/>
          </p:cNvSpPr>
          <p:nvPr/>
        </p:nvSpPr>
        <p:spPr bwMode="auto">
          <a:xfrm>
            <a:off x="392113" y="6515100"/>
            <a:ext cx="6161087" cy="388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0006" tIns="40003" rIns="80006" bIns="40003">
            <a:spAutoFit/>
          </a:bodyPr>
          <a:lstStyle/>
          <a:p>
            <a:r>
              <a:rPr lang="en-US" sz="2000" dirty="0"/>
              <a:t>F</a:t>
            </a:r>
            <a:r>
              <a:rPr lang="en-US" sz="2000" dirty="0" smtClean="0"/>
              <a:t>rom, </a:t>
            </a:r>
            <a:r>
              <a:rPr lang="en-US" sz="2000" i="1" dirty="0" smtClean="0"/>
              <a:t>Philippine </a:t>
            </a:r>
            <a:r>
              <a:rPr lang="en-US" sz="2000" i="1" dirty="0"/>
              <a:t>life in town and </a:t>
            </a:r>
            <a:r>
              <a:rPr lang="en-US" sz="2000" i="1" dirty="0" smtClean="0"/>
              <a:t>country</a:t>
            </a:r>
            <a:r>
              <a:rPr lang="en-US" sz="2000" dirty="0" smtClean="0"/>
              <a:t>: </a:t>
            </a:r>
            <a:r>
              <a:rPr lang="en-US" sz="2000" dirty="0"/>
              <a:t>1905</a:t>
            </a:r>
            <a:r>
              <a:rPr lang="en-US" sz="2000" dirty="0" smtClean="0"/>
              <a:t>.</a:t>
            </a:r>
            <a:endParaRPr lang="en-US" sz="2000" dirty="0"/>
          </a:p>
        </p:txBody>
      </p:sp>
      <p:pic>
        <p:nvPicPr>
          <p:cNvPr id="8" name="8a3e64cc-5e93-45fc-ac83-c628b6b986e1.jpg" descr="ARTstor Image">
            <a:hlinkClick r:id="rId3"/>
          </p:cNvPr>
          <p:cNvPicPr>
            <a:picLocks noChangeAspect="1"/>
          </p:cNvPicPr>
          <p:nvPr/>
        </p:nvPicPr>
        <p:blipFill>
          <a:blip r:embed="rId4"/>
          <a:stretch>
            <a:fillRect/>
          </a:stretch>
        </p:blipFill>
        <p:spPr>
          <a:xfrm>
            <a:off x="0" y="762000"/>
            <a:ext cx="9143296" cy="5509193"/>
          </a:xfrm>
          <a:prstGeom prst="rect">
            <a:avLst/>
          </a:prstGeom>
        </p:spPr>
      </p:pic>
      <p:sp>
        <p:nvSpPr>
          <p:cNvPr id="14342" name="Rectangle 7"/>
          <p:cNvSpPr>
            <a:spLocks noGrp="1" noChangeArrowheads="1"/>
          </p:cNvSpPr>
          <p:nvPr/>
        </p:nvSpPr>
        <p:spPr bwMode="auto">
          <a:xfrm>
            <a:off x="609600" y="762000"/>
            <a:ext cx="8229600" cy="990600"/>
          </a:xfrm>
          <a:prstGeom prst="rect">
            <a:avLst/>
          </a:prstGeom>
          <a:solidFill>
            <a:schemeClr val="accent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a:r>
              <a:rPr lang="en-US" sz="2400" b="1" dirty="0" smtClean="0">
                <a:latin typeface="Calibri" charset="0"/>
              </a:rPr>
              <a:t>The Built Works Registry and the Infrastructure to Support it</a:t>
            </a:r>
            <a:endParaRPr lang="en-US" sz="2400" b="1" dirty="0">
              <a:latin typeface="Calibri" charset="0"/>
            </a:endParaRPr>
          </a:p>
          <a:p>
            <a:pPr algn="ctr"/>
            <a:r>
              <a:rPr lang="en-US" sz="2400" dirty="0">
                <a:latin typeface="Calibri" charset="0"/>
              </a:rPr>
              <a:t>James </a:t>
            </a:r>
            <a:r>
              <a:rPr lang="en-US" sz="2400" dirty="0" smtClean="0">
                <a:latin typeface="Calibri" charset="0"/>
              </a:rPr>
              <a:t>Shulman</a:t>
            </a:r>
            <a:endParaRPr lang="en-GB" sz="2600" b="1" dirty="0"/>
          </a:p>
        </p:txBody>
      </p:sp>
    </p:spTree>
    <p:extLst>
      <p:ext uri="{BB962C8B-B14F-4D97-AF65-F5344CB8AC3E}">
        <p14:creationId xmlns:p14="http://schemas.microsoft.com/office/powerpoint/2010/main" xmlns="" val="194613312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6" descr="gerns drawer.jpg"/>
          <p:cNvPicPr>
            <a:picLocks noChangeAspect="1"/>
          </p:cNvPicPr>
          <p:nvPr/>
        </p:nvPicPr>
        <p:blipFill>
          <a:blip r:embed="rId3">
            <a:extLst>
              <a:ext uri="{28A0092B-C50C-407E-A947-70E740481C1C}">
                <a14:useLocalDpi xmlns:a14="http://schemas.microsoft.com/office/drawing/2010/main" xmlns="" val="0"/>
              </a:ext>
            </a:extLst>
          </a:blip>
          <a:srcRect l="62569"/>
          <a:stretch>
            <a:fillRect/>
          </a:stretch>
        </p:blipFill>
        <p:spPr bwMode="auto">
          <a:xfrm>
            <a:off x="7213600" y="1473200"/>
            <a:ext cx="1773238" cy="376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Rectangle 2"/>
          <p:cNvSpPr>
            <a:spLocks noGrp="1" noChangeArrowheads="1"/>
          </p:cNvSpPr>
          <p:nvPr>
            <p:ph type="title" idx="4294967295"/>
          </p:nvPr>
        </p:nvSpPr>
        <p:spPr>
          <a:xfrm>
            <a:off x="768350" y="646113"/>
            <a:ext cx="7005638" cy="493712"/>
          </a:xfrm>
        </p:spPr>
        <p:txBody>
          <a:bodyPr>
            <a:normAutofit fontScale="90000"/>
          </a:bodyPr>
          <a:lstStyle/>
          <a:p>
            <a:pPr eaLnBrk="1" hangingPunct="1"/>
            <a:r>
              <a:rPr lang="en-US" sz="2800">
                <a:latin typeface="Arial" charset="0"/>
                <a:ea typeface="ＭＳ Ｐゴシック" charset="0"/>
                <a:cs typeface="ＭＳ Ｐゴシック" charset="0"/>
              </a:rPr>
              <a:t>Gernsheim Photographic Corpus of Drawings</a:t>
            </a:r>
            <a:endParaRPr lang="en-GB" sz="2800">
              <a:latin typeface="Arial" charset="0"/>
              <a:ea typeface="ＭＳ Ｐゴシック" charset="0"/>
              <a:cs typeface="ＭＳ Ｐゴシック" charset="0"/>
            </a:endParaRPr>
          </a:p>
        </p:txBody>
      </p:sp>
      <p:sp>
        <p:nvSpPr>
          <p:cNvPr id="52227" name="Date Placeholder 2"/>
          <p:cNvSpPr txBox="1">
            <a:spLocks noGrp="1"/>
          </p:cNvSpPr>
          <p:nvPr/>
        </p:nvSpPr>
        <p:spPr bwMode="auto">
          <a:xfrm>
            <a:off x="460375" y="6543675"/>
            <a:ext cx="3800475" cy="12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lstStyle>
            <a:lvl1pPr defTabSz="1042988" eaLnBrk="0" hangingPunct="0">
              <a:defRPr sz="2400">
                <a:solidFill>
                  <a:schemeClr val="tx1"/>
                </a:solidFill>
                <a:latin typeface="Arial" charset="0"/>
                <a:ea typeface="ＭＳ Ｐゴシック" charset="0"/>
                <a:cs typeface="ＭＳ Ｐゴシック" charset="0"/>
              </a:defRPr>
            </a:lvl1pPr>
            <a:lvl2pPr marL="742950" indent="-285750" defTabSz="1042988" eaLnBrk="0" hangingPunct="0">
              <a:defRPr sz="2400">
                <a:solidFill>
                  <a:schemeClr val="tx1"/>
                </a:solidFill>
                <a:latin typeface="Arial" charset="0"/>
                <a:ea typeface="ＭＳ Ｐゴシック" charset="0"/>
              </a:defRPr>
            </a:lvl2pPr>
            <a:lvl3pPr marL="1143000" indent="-228600" defTabSz="1042988" eaLnBrk="0" hangingPunct="0">
              <a:defRPr sz="2400">
                <a:solidFill>
                  <a:schemeClr val="tx1"/>
                </a:solidFill>
                <a:latin typeface="Arial" charset="0"/>
                <a:ea typeface="ＭＳ Ｐゴシック" charset="0"/>
              </a:defRPr>
            </a:lvl3pPr>
            <a:lvl4pPr marL="1600200" indent="-228600" defTabSz="1042988" eaLnBrk="0" hangingPunct="0">
              <a:defRPr sz="2400">
                <a:solidFill>
                  <a:schemeClr val="tx1"/>
                </a:solidFill>
                <a:latin typeface="Arial" charset="0"/>
                <a:ea typeface="ＭＳ Ｐゴシック" charset="0"/>
              </a:defRPr>
            </a:lvl4pPr>
            <a:lvl5pPr marL="2057400" indent="-228600" defTabSz="1042988" eaLnBrk="0" hangingPunct="0">
              <a:defRPr sz="2400">
                <a:solidFill>
                  <a:schemeClr val="tx1"/>
                </a:solidFill>
                <a:latin typeface="Arial" charset="0"/>
                <a:ea typeface="ＭＳ Ｐゴシック" charset="0"/>
              </a:defRPr>
            </a:lvl5pPr>
            <a:lvl6pPr marL="2514600" indent="-228600" defTabSz="1042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042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042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042988" eaLnBrk="0" fontAlgn="base" hangingPunct="0">
              <a:spcBef>
                <a:spcPct val="0"/>
              </a:spcBef>
              <a:spcAft>
                <a:spcPct val="0"/>
              </a:spcAft>
              <a:defRPr sz="2400">
                <a:solidFill>
                  <a:schemeClr val="tx1"/>
                </a:solidFill>
                <a:latin typeface="Arial" charset="0"/>
                <a:ea typeface="ＭＳ Ｐゴシック" charset="0"/>
              </a:defRPr>
            </a:lvl9pPr>
          </a:lstStyle>
          <a:p>
            <a:pPr>
              <a:lnSpc>
                <a:spcPct val="110000"/>
              </a:lnSpc>
            </a:pPr>
            <a:r>
              <a:rPr lang="en-GB" sz="900"/>
              <a:t>Page </a:t>
            </a:r>
            <a:fld id="{FCBFB1EF-F125-E64C-9343-E6AEBC35D303}" type="slidenum">
              <a:rPr lang="en-GB" sz="900"/>
              <a:pPr>
                <a:lnSpc>
                  <a:spcPct val="110000"/>
                </a:lnSpc>
              </a:pPr>
              <a:t>32</a:t>
            </a:fld>
            <a:endParaRPr lang="en-GB" sz="900"/>
          </a:p>
        </p:txBody>
      </p:sp>
      <p:pic>
        <p:nvPicPr>
          <p:cNvPr id="52228" name="Picture 3" descr="gerns a.jpg"/>
          <p:cNvPicPr>
            <a:picLocks noChangeAspect="1"/>
          </p:cNvPicPr>
          <p:nvPr/>
        </p:nvPicPr>
        <p:blipFill>
          <a:blip r:embed="rId4" cstate="print">
            <a:extLst>
              <a:ext uri="{28A0092B-C50C-407E-A947-70E740481C1C}">
                <a14:useLocalDpi xmlns:a14="http://schemas.microsoft.com/office/drawing/2010/main" xmlns="" val="0"/>
              </a:ext>
            </a:extLst>
          </a:blip>
          <a:srcRect l="11089" b="30716"/>
          <a:stretch>
            <a:fillRect/>
          </a:stretch>
        </p:blipFill>
        <p:spPr bwMode="auto">
          <a:xfrm>
            <a:off x="7185025" y="5230813"/>
            <a:ext cx="1806575" cy="112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4" descr="gerns bandaid.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3988" y="1474788"/>
            <a:ext cx="2185987" cy="173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7" descr="gerns packing.jpg"/>
          <p:cNvPicPr>
            <a:picLocks noChangeAspect="1"/>
          </p:cNvPicPr>
          <p:nvPr/>
        </p:nvPicPr>
        <p:blipFill>
          <a:blip r:embed="rId6">
            <a:extLst>
              <a:ext uri="{28A0092B-C50C-407E-A947-70E740481C1C}">
                <a14:useLocalDpi xmlns:a14="http://schemas.microsoft.com/office/drawing/2010/main" xmlns="" val="0"/>
              </a:ext>
            </a:extLst>
          </a:blip>
          <a:srcRect b="21396"/>
          <a:stretch>
            <a:fillRect/>
          </a:stretch>
        </p:blipFill>
        <p:spPr bwMode="auto">
          <a:xfrm>
            <a:off x="2341563" y="1474788"/>
            <a:ext cx="4876800"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1" name="Picture 8" descr="gerns drawer.jpg"/>
          <p:cNvPicPr>
            <a:picLocks noChangeAspect="1"/>
          </p:cNvPicPr>
          <p:nvPr/>
        </p:nvPicPr>
        <p:blipFill>
          <a:blip r:embed="rId3">
            <a:extLst>
              <a:ext uri="{28A0092B-C50C-407E-A947-70E740481C1C}">
                <a14:useLocalDpi xmlns:a14="http://schemas.microsoft.com/office/drawing/2010/main" xmlns="" val="0"/>
              </a:ext>
            </a:extLst>
          </a:blip>
          <a:srcRect r="52599"/>
          <a:stretch>
            <a:fillRect/>
          </a:stretch>
        </p:blipFill>
        <p:spPr bwMode="auto">
          <a:xfrm>
            <a:off x="153988" y="2709863"/>
            <a:ext cx="2171700" cy="364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2" name="Picture 9" descr="gerns boxes.jpg"/>
          <p:cNvPicPr>
            <a:picLocks noChangeAspect="1"/>
          </p:cNvPicPr>
          <p:nvPr/>
        </p:nvPicPr>
        <p:blipFill>
          <a:blip r:embed="rId7">
            <a:extLst>
              <a:ext uri="{28A0092B-C50C-407E-A947-70E740481C1C}">
                <a14:useLocalDpi xmlns:a14="http://schemas.microsoft.com/office/drawing/2010/main" xmlns="" val="0"/>
              </a:ext>
            </a:extLst>
          </a:blip>
          <a:srcRect t="4932" b="47893"/>
          <a:stretch>
            <a:fillRect/>
          </a:stretch>
        </p:blipFill>
        <p:spPr bwMode="auto">
          <a:xfrm>
            <a:off x="2339975" y="4521200"/>
            <a:ext cx="4878388" cy="183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2233" name="Straight Connector 11"/>
          <p:cNvCxnSpPr>
            <a:cxnSpLocks noChangeShapeType="1"/>
          </p:cNvCxnSpPr>
          <p:nvPr/>
        </p:nvCxnSpPr>
        <p:spPr bwMode="auto">
          <a:xfrm rot="5400000">
            <a:off x="-215900" y="3938588"/>
            <a:ext cx="5081587" cy="1588"/>
          </a:xfrm>
          <a:prstGeom prst="line">
            <a:avLst/>
          </a:prstGeom>
          <a:noFill/>
          <a:ln w="63500">
            <a:solidFill>
              <a:schemeClr val="bg1"/>
            </a:solidFill>
            <a:round/>
            <a:headEnd/>
            <a:tailEnd/>
          </a:ln>
          <a:extLst>
            <a:ext uri="{909E8E84-426E-40dd-AFC4-6F175D3DCCD1}">
              <a14:hiddenFill xmlns:a14="http://schemas.microsoft.com/office/drawing/2010/main" xmlns="">
                <a:noFill/>
              </a14:hiddenFill>
            </a:ext>
          </a:extLst>
        </p:spPr>
      </p:cxnSp>
      <p:cxnSp>
        <p:nvCxnSpPr>
          <p:cNvPr id="52234" name="Straight Connector 12"/>
          <p:cNvCxnSpPr>
            <a:cxnSpLocks noChangeShapeType="1"/>
          </p:cNvCxnSpPr>
          <p:nvPr/>
        </p:nvCxnSpPr>
        <p:spPr bwMode="auto">
          <a:xfrm rot="5400000">
            <a:off x="4672013" y="3938588"/>
            <a:ext cx="5081587" cy="1587"/>
          </a:xfrm>
          <a:prstGeom prst="line">
            <a:avLst/>
          </a:prstGeom>
          <a:noFill/>
          <a:ln w="63500">
            <a:solidFill>
              <a:schemeClr val="bg1"/>
            </a:solidFill>
            <a:round/>
            <a:headEnd/>
            <a:tailEnd/>
          </a:ln>
          <a:extLst>
            <a:ext uri="{909E8E84-426E-40dd-AFC4-6F175D3DCCD1}">
              <a14:hiddenFill xmlns:a14="http://schemas.microsoft.com/office/drawing/2010/main" xmlns="">
                <a:noFill/>
              </a14:hiddenFill>
            </a:ext>
          </a:extLst>
        </p:spPr>
      </p:cxnSp>
      <p:cxnSp>
        <p:nvCxnSpPr>
          <p:cNvPr id="52235" name="Straight Connector 13"/>
          <p:cNvCxnSpPr>
            <a:cxnSpLocks noChangeShapeType="1"/>
          </p:cNvCxnSpPr>
          <p:nvPr/>
        </p:nvCxnSpPr>
        <p:spPr bwMode="auto">
          <a:xfrm flipV="1">
            <a:off x="2303463" y="4513263"/>
            <a:ext cx="4902200" cy="7937"/>
          </a:xfrm>
          <a:prstGeom prst="line">
            <a:avLst/>
          </a:prstGeom>
          <a:noFill/>
          <a:ln w="63500">
            <a:solidFill>
              <a:schemeClr val="bg1"/>
            </a:solidFill>
            <a:round/>
            <a:headEnd/>
            <a:tailEnd/>
          </a:ln>
          <a:extLst>
            <a:ext uri="{909E8E84-426E-40dd-AFC4-6F175D3DCCD1}">
              <a14:hiddenFill xmlns:a14="http://schemas.microsoft.com/office/drawing/2010/main" xmlns="">
                <a:noFill/>
              </a14:hiddenFill>
            </a:ext>
          </a:extLst>
        </p:spPr>
      </p:cxnSp>
      <p:cxnSp>
        <p:nvCxnSpPr>
          <p:cNvPr id="52236" name="Straight Connector 18"/>
          <p:cNvCxnSpPr>
            <a:cxnSpLocks noChangeShapeType="1"/>
          </p:cNvCxnSpPr>
          <p:nvPr/>
        </p:nvCxnSpPr>
        <p:spPr bwMode="auto">
          <a:xfrm>
            <a:off x="0" y="2719388"/>
            <a:ext cx="2325688" cy="3175"/>
          </a:xfrm>
          <a:prstGeom prst="line">
            <a:avLst/>
          </a:prstGeom>
          <a:noFill/>
          <a:ln w="63500">
            <a:solidFill>
              <a:schemeClr val="bg1"/>
            </a:solidFill>
            <a:round/>
            <a:headEnd/>
            <a:tailEnd/>
          </a:ln>
          <a:extLst>
            <a:ext uri="{909E8E84-426E-40dd-AFC4-6F175D3DCCD1}">
              <a14:hiddenFill xmlns:a14="http://schemas.microsoft.com/office/drawing/2010/main" xmlns="">
                <a:noFill/>
              </a14:hiddenFill>
            </a:ext>
          </a:extLst>
        </p:spPr>
      </p:cxnSp>
      <p:cxnSp>
        <p:nvCxnSpPr>
          <p:cNvPr id="52237" name="Straight Connector 20"/>
          <p:cNvCxnSpPr>
            <a:cxnSpLocks noChangeShapeType="1"/>
          </p:cNvCxnSpPr>
          <p:nvPr/>
        </p:nvCxnSpPr>
        <p:spPr bwMode="auto">
          <a:xfrm>
            <a:off x="7199313" y="5237163"/>
            <a:ext cx="1787525" cy="1587"/>
          </a:xfrm>
          <a:prstGeom prst="line">
            <a:avLst/>
          </a:prstGeom>
          <a:noFill/>
          <a:ln w="63500">
            <a:solidFill>
              <a:schemeClr val="bg1"/>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217270744"/>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54274" name="b82af0b6-15ce-4ff0-a002-feafd1a2b301.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643063" y="6350"/>
            <a:ext cx="585787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3174718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56322" name="adb15465-bfc8-4276-ba25-4d7c344d9f98.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062163" y="6350"/>
            <a:ext cx="501967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51799132"/>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58370" name="520452e1-9b52-46a4-9615-f5c9a0e06158.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9525" y="6350"/>
            <a:ext cx="912495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81533249"/>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60418" name="64865824-3a95-4b02-82bb-39b1efb3668e.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308225" y="6350"/>
            <a:ext cx="452755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6390389"/>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62466" name="c9937e03-7aa0-4578-9e17-e72fb7b63c54.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428875" y="6350"/>
            <a:ext cx="428625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0447235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64514" name="7424b3f0-f3a9-4e40-94d4-fb05d9e7ae1a.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30225" y="6350"/>
            <a:ext cx="808355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4342047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66562" name="e45827ad-5c01-4138-85da-193c4654fb48.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874838" y="6350"/>
            <a:ext cx="539432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4266386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74da82cc-ed02-4bd0-94ba-afd2fd50697a.jpg" descr="ARTstor Image">
            <a:hlinkClick r:id="rId3"/>
          </p:cNvPr>
          <p:cNvPicPr>
            <a:picLocks noChangeAspect="1"/>
          </p:cNvPicPr>
          <p:nvPr/>
        </p:nvPicPr>
        <p:blipFill>
          <a:blip r:embed="rId4"/>
          <a:stretch>
            <a:fillRect/>
          </a:stretch>
        </p:blipFill>
        <p:spPr>
          <a:xfrm>
            <a:off x="1138799" y="5264"/>
            <a:ext cx="6866401" cy="6857472"/>
          </a:xfrm>
          <a:prstGeom prst="rect">
            <a:avLst/>
          </a:prstGeom>
        </p:spPr>
      </p:pic>
    </p:spTree>
    <p:extLst>
      <p:ext uri="{BB962C8B-B14F-4D97-AF65-F5344CB8AC3E}">
        <p14:creationId xmlns:p14="http://schemas.microsoft.com/office/powerpoint/2010/main" xmlns="" val="22641260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4"/>
          <p:cNvSpPr>
            <a:spLocks noChangeArrowheads="1"/>
          </p:cNvSpPr>
          <p:nvPr/>
        </p:nvSpPr>
        <p:spPr bwMode="auto">
          <a:xfrm>
            <a:off x="-1588" y="-38100"/>
            <a:ext cx="9144001"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sp>
        <p:nvSpPr>
          <p:cNvPr id="68610"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68611" name="1a061b23-759c-4b28-9c33-101b0ab79912.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219200" y="6350"/>
            <a:ext cx="67056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69616255"/>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70658" name="456f80f4-018f-4c77-822e-a84571ca92f3.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160588" y="6350"/>
            <a:ext cx="482282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1702240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72706" name="67ea4ca2-f3fa-43ab-8079-6a9b34ac4657.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071688" y="6350"/>
            <a:ext cx="500062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65950042"/>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74754" name="e7c3e0e5-676d-4b42-8d0b-b7b15e6a91b2.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990725" y="6350"/>
            <a:ext cx="516255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55155468"/>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4"/>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sp>
        <p:nvSpPr>
          <p:cNvPr id="76802"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76803" name="38c47b18-c977-4b74-b0a3-891f8741cb9a.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781300" y="6350"/>
            <a:ext cx="35814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30557517"/>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78850" name="4e6a9be9-001c-4d89-bd84-dcb0fbea55d2.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95275"/>
            <a:ext cx="9144000"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51964093"/>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80898" name="0f3823fe-2f5d-441f-bbda-1e35ff6df568.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214688" y="6350"/>
            <a:ext cx="271462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51925433"/>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82946" name="ccffb4e4-2ac9-4dd3-8e7c-2d17fe60f5fc.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227138" y="6350"/>
            <a:ext cx="668972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3105829"/>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84994" name="9861568b-1b0b-43e9-b145-607651ebbfba.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389188" y="6350"/>
            <a:ext cx="436562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338046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87042" name="d2e03c6b-501b-44a4-8841-adf55bd8fbe3.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3813"/>
            <a:ext cx="9144000" cy="682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1604367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d138d7b0-9dc9-44c7-96fe-a683dfff060f.jpg" descr="ARTstor Image">
            <a:hlinkClick r:id="rId3"/>
          </p:cNvPr>
          <p:cNvPicPr>
            <a:picLocks noChangeAspect="1"/>
          </p:cNvPicPr>
          <p:nvPr/>
        </p:nvPicPr>
        <p:blipFill>
          <a:blip r:embed="rId4"/>
          <a:stretch>
            <a:fillRect/>
          </a:stretch>
        </p:blipFill>
        <p:spPr>
          <a:xfrm>
            <a:off x="352" y="282063"/>
            <a:ext cx="9143296" cy="6303874"/>
          </a:xfrm>
          <a:prstGeom prst="rect">
            <a:avLst/>
          </a:prstGeom>
        </p:spPr>
      </p:pic>
    </p:spTree>
    <p:extLst>
      <p:ext uri="{BB962C8B-B14F-4D97-AF65-F5344CB8AC3E}">
        <p14:creationId xmlns:p14="http://schemas.microsoft.com/office/powerpoint/2010/main" xmlns="" val="35264819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89090" name="cdc18234-3abc-43df-a652-c8f567a83638.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85750"/>
            <a:ext cx="9144000" cy="629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60837930"/>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91138" name="f713d58c-bfbc-4d09-a771-1d7ef8e4c3ff.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374900" y="6350"/>
            <a:ext cx="43942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69931699"/>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93186" name="f5bb7aea-c2f0-4f57-ae53-dea93cf03069.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84213"/>
            <a:ext cx="9144000" cy="550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18651637"/>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95234" name="2b4a62d5-c092-4e71-846b-2797196a27b9.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700088" y="6350"/>
            <a:ext cx="774382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30678699"/>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97282" name="c1c4ee72-2416-4e9b-af00-a15416995dc6.jpg" descr="ARTstor Image">
            <a:hlinkClick r:id="rId3"/>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03188"/>
            <a:ext cx="9144000" cy="666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1573702"/>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99330" name="Picture 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rot="60000">
            <a:off x="1663700" y="138113"/>
            <a:ext cx="6094413" cy="709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65920263"/>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1588" y="-38100"/>
            <a:ext cx="9144001"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101378" name="Picture 4" descr="Copy after Raphael.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53988" y="1166813"/>
            <a:ext cx="5562600" cy="423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79" name="Picture 5" descr="Copy after Raphael back.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105525" y="1158875"/>
            <a:ext cx="2881313" cy="424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31611108"/>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103426" name="Picture 7" descr="Elsheimer back.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075363" y="1165225"/>
            <a:ext cx="2911475"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7" name="Picture 6" descr="Elsheimer front.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53988" y="1157288"/>
            <a:ext cx="5459412" cy="424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80910486"/>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105474" name="Picture 5" descr="Goudt back.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075363" y="1171575"/>
            <a:ext cx="2911475" cy="421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5" name="Picture 4" descr="Goudt Landscape.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53988" y="1165225"/>
            <a:ext cx="5441950" cy="423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19101839"/>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ChangeArrowheads="1"/>
          </p:cNvSpPr>
          <p:nvPr/>
        </p:nvSpPr>
        <p:spPr bwMode="auto">
          <a:xfrm>
            <a:off x="153988" y="-38100"/>
            <a:ext cx="9144000" cy="68961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80165" tIns="40083" rIns="80165" bIns="40083"/>
          <a:lstStyle/>
          <a:p>
            <a:endParaRPr lang="en-US"/>
          </a:p>
        </p:txBody>
      </p:sp>
      <p:pic>
        <p:nvPicPr>
          <p:cNvPr id="107522" name="Picture 6" descr="Peruzzi.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53988" y="1166813"/>
            <a:ext cx="5724525" cy="423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23" name="Picture 7" descr="Peruzzi back.jpg"/>
          <p:cNvPicPr>
            <a:picLocks noChangeAspect="1"/>
          </p:cNvPicPr>
          <p:nvPr/>
        </p:nvPicPr>
        <p:blipFill>
          <a:blip r:embed="rId4">
            <a:extLst>
              <a:ext uri="{28A0092B-C50C-407E-A947-70E740481C1C}">
                <a14:useLocalDpi xmlns:a14="http://schemas.microsoft.com/office/drawing/2010/main" xmlns="" val="0"/>
              </a:ext>
            </a:extLst>
          </a:blip>
          <a:srcRect l="2238" r="1164" b="1947"/>
          <a:stretch>
            <a:fillRect/>
          </a:stretch>
        </p:blipFill>
        <p:spPr bwMode="auto">
          <a:xfrm>
            <a:off x="6118225" y="1160463"/>
            <a:ext cx="2868613" cy="424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536518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107f136-1ed4-44a2-9a56-dc3ecdd7571c.jpg" descr="ARTstor Image">
            <a:hlinkClick r:id="rId3"/>
          </p:cNvPr>
          <p:cNvPicPr>
            <a:picLocks noChangeAspect="1"/>
          </p:cNvPicPr>
          <p:nvPr/>
        </p:nvPicPr>
        <p:blipFill>
          <a:blip r:embed="rId4"/>
          <a:stretch>
            <a:fillRect/>
          </a:stretch>
        </p:blipFill>
        <p:spPr>
          <a:xfrm>
            <a:off x="1138799" y="5264"/>
            <a:ext cx="6866401" cy="6857472"/>
          </a:xfrm>
          <a:prstGeom prst="rect">
            <a:avLst/>
          </a:prstGeom>
        </p:spPr>
      </p:pic>
    </p:spTree>
    <p:extLst>
      <p:ext uri="{BB962C8B-B14F-4D97-AF65-F5344CB8AC3E}">
        <p14:creationId xmlns:p14="http://schemas.microsoft.com/office/powerpoint/2010/main" xmlns="" val="17878839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body" idx="1"/>
          </p:nvPr>
        </p:nvSpPr>
        <p:spPr/>
        <p:txBody>
          <a:bodyPr/>
          <a:lstStyle/>
          <a:p>
            <a:pPr marL="0" indent="0">
              <a:buNone/>
            </a:pPr>
            <a:endParaRPr lang="en-US" dirty="0">
              <a:latin typeface="Calibri" charset="0"/>
            </a:endParaRPr>
          </a:p>
        </p:txBody>
      </p:sp>
      <p:sp>
        <p:nvSpPr>
          <p:cNvPr id="14339" name="Rectangle 4"/>
          <p:cNvSpPr>
            <a:spLocks noGrp="1" noChangeArrowheads="1"/>
          </p:cNvSpPr>
          <p:nvPr>
            <p:ph type="title"/>
          </p:nvPr>
        </p:nvSpPr>
        <p:spPr>
          <a:xfrm>
            <a:off x="457200" y="274638"/>
            <a:ext cx="3506788" cy="685800"/>
          </a:xfrm>
        </p:spPr>
        <p:txBody>
          <a:bodyPr lIns="0" tIns="0" rIns="0" bIns="0">
            <a:normAutofit fontScale="90000"/>
          </a:bodyPr>
          <a:lstStyle/>
          <a:p>
            <a:pPr>
              <a:lnSpc>
                <a:spcPts val="3588"/>
              </a:lnSpc>
            </a:pPr>
            <a:r>
              <a:rPr lang="en-GB" sz="4100">
                <a:latin typeface="Calibri" charset="0"/>
              </a:rPr>
              <a:t/>
            </a:r>
            <a:br>
              <a:rPr lang="en-GB" sz="4100">
                <a:latin typeface="Calibri" charset="0"/>
              </a:rPr>
            </a:br>
            <a:endParaRPr lang="en-GB" sz="4100">
              <a:latin typeface="Calibri" charset="0"/>
            </a:endParaRPr>
          </a:p>
        </p:txBody>
      </p:sp>
      <p:sp>
        <p:nvSpPr>
          <p:cNvPr id="14340" name="Rectangle 5"/>
          <p:cNvSpPr>
            <a:spLocks noChangeArrowheads="1"/>
          </p:cNvSpPr>
          <p:nvPr/>
        </p:nvSpPr>
        <p:spPr bwMode="auto">
          <a:xfrm>
            <a:off x="1817688" y="6308725"/>
            <a:ext cx="153987"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0006" tIns="40003" rIns="80006" bIns="40003">
            <a:spAutoFit/>
          </a:bodyPr>
          <a:lstStyle/>
          <a:p>
            <a:pPr defTabSz="801688" eaLnBrk="0" hangingPunct="0"/>
            <a:endParaRPr lang="en-US" sz="2100"/>
          </a:p>
        </p:txBody>
      </p:sp>
      <p:sp>
        <p:nvSpPr>
          <p:cNvPr id="14341" name="Rectangle 6"/>
          <p:cNvSpPr>
            <a:spLocks noChangeArrowheads="1"/>
          </p:cNvSpPr>
          <p:nvPr/>
        </p:nvSpPr>
        <p:spPr bwMode="auto">
          <a:xfrm>
            <a:off x="392113" y="6515100"/>
            <a:ext cx="6161087" cy="388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0006" tIns="40003" rIns="80006" bIns="40003">
            <a:spAutoFit/>
          </a:bodyPr>
          <a:lstStyle/>
          <a:p>
            <a:r>
              <a:rPr lang="en-US" sz="2000" dirty="0"/>
              <a:t>F</a:t>
            </a:r>
            <a:r>
              <a:rPr lang="en-US" sz="2000" dirty="0" smtClean="0"/>
              <a:t>rom, </a:t>
            </a:r>
            <a:r>
              <a:rPr lang="en-US" sz="2000" i="1" dirty="0" smtClean="0"/>
              <a:t>Philippine </a:t>
            </a:r>
            <a:r>
              <a:rPr lang="en-US" sz="2000" i="1" dirty="0"/>
              <a:t>life in town and </a:t>
            </a:r>
            <a:r>
              <a:rPr lang="en-US" sz="2000" i="1" dirty="0" smtClean="0"/>
              <a:t>country</a:t>
            </a:r>
            <a:r>
              <a:rPr lang="en-US" sz="2000" dirty="0" smtClean="0"/>
              <a:t>: </a:t>
            </a:r>
            <a:r>
              <a:rPr lang="en-US" sz="2000" dirty="0"/>
              <a:t>1905</a:t>
            </a:r>
            <a:r>
              <a:rPr lang="en-US" sz="2000" dirty="0" smtClean="0"/>
              <a:t>.</a:t>
            </a:r>
            <a:endParaRPr lang="en-US" sz="2000" dirty="0"/>
          </a:p>
        </p:txBody>
      </p:sp>
      <p:pic>
        <p:nvPicPr>
          <p:cNvPr id="8" name="8a3e64cc-5e93-45fc-ac83-c628b6b986e1.jpg" descr="ARTstor Image">
            <a:hlinkClick r:id="rId3"/>
          </p:cNvPr>
          <p:cNvPicPr>
            <a:picLocks noChangeAspect="1"/>
          </p:cNvPicPr>
          <p:nvPr/>
        </p:nvPicPr>
        <p:blipFill>
          <a:blip r:embed="rId4"/>
          <a:stretch>
            <a:fillRect/>
          </a:stretch>
        </p:blipFill>
        <p:spPr>
          <a:xfrm>
            <a:off x="0" y="762000"/>
            <a:ext cx="9143296" cy="5509193"/>
          </a:xfrm>
          <a:prstGeom prst="rect">
            <a:avLst/>
          </a:prstGeom>
        </p:spPr>
      </p:pic>
      <p:sp>
        <p:nvSpPr>
          <p:cNvPr id="14342" name="Rectangle 7"/>
          <p:cNvSpPr>
            <a:spLocks noGrp="1" noChangeArrowheads="1"/>
          </p:cNvSpPr>
          <p:nvPr/>
        </p:nvSpPr>
        <p:spPr bwMode="auto">
          <a:xfrm>
            <a:off x="609600" y="762000"/>
            <a:ext cx="8229600" cy="990600"/>
          </a:xfrm>
          <a:prstGeom prst="rect">
            <a:avLst/>
          </a:prstGeom>
          <a:solidFill>
            <a:schemeClr val="accent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a:r>
              <a:rPr lang="en-US" sz="2400" b="1" dirty="0" smtClean="0">
                <a:latin typeface="Calibri" charset="0"/>
              </a:rPr>
              <a:t>The Built Works Registry and the Infrastructure to Support it</a:t>
            </a:r>
            <a:endParaRPr lang="en-US" sz="2400" b="1" dirty="0">
              <a:latin typeface="Calibri" charset="0"/>
            </a:endParaRPr>
          </a:p>
          <a:p>
            <a:pPr algn="ctr"/>
            <a:r>
              <a:rPr lang="en-US" sz="2400" dirty="0">
                <a:latin typeface="Calibri" charset="0"/>
              </a:rPr>
              <a:t>James </a:t>
            </a:r>
            <a:r>
              <a:rPr lang="en-US" sz="2400" dirty="0" smtClean="0">
                <a:latin typeface="Calibri" charset="0"/>
              </a:rPr>
              <a:t>Shulman</a:t>
            </a:r>
            <a:endParaRPr lang="en-GB" sz="2600" b="1" dirty="0"/>
          </a:p>
        </p:txBody>
      </p:sp>
    </p:spTree>
    <p:extLst>
      <p:ext uri="{BB962C8B-B14F-4D97-AF65-F5344CB8AC3E}">
        <p14:creationId xmlns:p14="http://schemas.microsoft.com/office/powerpoint/2010/main" xmlns="" val="85012397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l="3751" t="2344" r="3606" b="14693"/>
          <a:stretch>
            <a:fillRect/>
          </a:stretch>
        </p:blipFill>
        <p:spPr bwMode="auto">
          <a:xfrm>
            <a:off x="0" y="152400"/>
            <a:ext cx="9144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2" name="TextBox 2"/>
          <p:cNvSpPr txBox="1">
            <a:spLocks noChangeArrowheads="1"/>
          </p:cNvSpPr>
          <p:nvPr/>
        </p:nvSpPr>
        <p:spPr bwMode="auto">
          <a:xfrm>
            <a:off x="1600200" y="5943600"/>
            <a:ext cx="7543800" cy="36988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cs typeface="Arial" charset="0"/>
              </a:rPr>
              <a:t>The Barnes Foundation – 437 images live, 1,500 more to come</a:t>
            </a:r>
          </a:p>
        </p:txBody>
      </p:sp>
    </p:spTree>
    <p:extLst>
      <p:ext uri="{BB962C8B-B14F-4D97-AF65-F5344CB8AC3E}">
        <p14:creationId xmlns:p14="http://schemas.microsoft.com/office/powerpoint/2010/main" xmlns="" val="3608064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descr="AUCSBIG_10312707189.jpg"/>
          <p:cNvPicPr>
            <a:picLocks noChangeAspect="1"/>
          </p:cNvPicPr>
          <p:nvPr/>
        </p:nvPicPr>
        <p:blipFill>
          <a:blip r:embed="rId3">
            <a:extLst>
              <a:ext uri="{28A0092B-C50C-407E-A947-70E740481C1C}">
                <a14:useLocalDpi xmlns:a14="http://schemas.microsoft.com/office/drawing/2010/main" xmlns="" val="0"/>
              </a:ext>
            </a:extLst>
          </a:blip>
          <a:srcRect t="2269"/>
          <a:stretch>
            <a:fillRect/>
          </a:stretch>
        </p:blipFill>
        <p:spPr bwMode="auto">
          <a:xfrm>
            <a:off x="4965700" y="0"/>
            <a:ext cx="4178300" cy="658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0" name="Content Placeholder 3" descr="ACHRISROYIG_10312256705.jpg"/>
          <p:cNvPicPr>
            <a:picLocks noGrp="1" noChangeAspect="1"/>
          </p:cNvPicPr>
          <p:nvPr>
            <p:ph idx="1"/>
          </p:nvPr>
        </p:nvPicPr>
        <p:blipFill>
          <a:blip r:embed="rId4">
            <a:extLst>
              <a:ext uri="{28A0092B-C50C-407E-A947-70E740481C1C}">
                <a14:useLocalDpi xmlns:a14="http://schemas.microsoft.com/office/drawing/2010/main" xmlns="" val="0"/>
              </a:ext>
            </a:extLst>
          </a:blip>
          <a:srcRect/>
          <a:stretch>
            <a:fillRect/>
          </a:stretch>
        </p:blipFill>
        <p:spPr>
          <a:xfrm>
            <a:off x="0" y="0"/>
            <a:ext cx="4933950" cy="6580188"/>
          </a:xfrm>
        </p:spPr>
      </p:pic>
      <p:sp>
        <p:nvSpPr>
          <p:cNvPr id="37890" name="Title 1"/>
          <p:cNvSpPr>
            <a:spLocks noGrp="1"/>
          </p:cNvSpPr>
          <p:nvPr>
            <p:ph type="title"/>
          </p:nvPr>
        </p:nvSpPr>
        <p:spPr>
          <a:xfrm>
            <a:off x="206375" y="263525"/>
            <a:ext cx="5584825" cy="488950"/>
          </a:xfrm>
          <a:solidFill>
            <a:schemeClr val="bg1"/>
          </a:solidFill>
        </p:spPr>
        <p:txBody>
          <a:bodyPr>
            <a:normAutofit fontScale="90000"/>
          </a:bodyPr>
          <a:lstStyle/>
          <a:p>
            <a:pPr algn="l">
              <a:defRPr/>
            </a:pPr>
            <a:r>
              <a:rPr lang="en-US" sz="1600">
                <a:latin typeface="Corbel" charset="0"/>
              </a:rPr>
              <a:t>	</a:t>
            </a:r>
            <a:br>
              <a:rPr lang="en-US" sz="1600">
                <a:latin typeface="Corbel" charset="0"/>
              </a:rPr>
            </a:br>
            <a:r>
              <a:rPr lang="en-US" sz="1600">
                <a:latin typeface="Corbel" charset="0"/>
              </a:rPr>
              <a:t/>
            </a:r>
            <a:br>
              <a:rPr lang="en-US" sz="1600">
                <a:latin typeface="Corbel" charset="0"/>
              </a:rPr>
            </a:br>
            <a:r>
              <a:rPr lang="en-US" sz="1900" b="1">
                <a:latin typeface="Corbel" charset="0"/>
              </a:rPr>
              <a:t>African and African-American studies</a:t>
            </a:r>
            <a:r>
              <a:rPr lang="en-US" sz="1600" b="1">
                <a:latin typeface="Corbel" charset="0"/>
              </a:rPr>
              <a:t/>
            </a:r>
            <a:br>
              <a:rPr lang="en-US" sz="1600" b="1">
                <a:latin typeface="Corbel" charset="0"/>
              </a:rPr>
            </a:br>
            <a:r>
              <a:rPr lang="en-US" sz="1600" b="1">
                <a:latin typeface="Corbel" charset="0"/>
              </a:rPr>
              <a:t>Christopher Roy and Herbert Cole: African field photography</a:t>
            </a:r>
            <a:r>
              <a:rPr lang="en-US" sz="1600">
                <a:latin typeface="Corbel" charset="0"/>
              </a:rPr>
              <a:t/>
            </a:r>
            <a:br>
              <a:rPr lang="en-US" sz="1600">
                <a:latin typeface="Corbel" charset="0"/>
              </a:rPr>
            </a:br>
            <a:r>
              <a:rPr lang="en-US" sz="1600">
                <a:latin typeface="Corbel" charset="0"/>
              </a:rPr>
              <a:t/>
            </a:r>
            <a:br>
              <a:rPr lang="en-US" sz="1600">
                <a:latin typeface="Corbel" charset="0"/>
              </a:rPr>
            </a:br>
            <a:endParaRPr lang="en-US" sz="1600" i="1">
              <a:latin typeface="Corbel" charset="0"/>
            </a:endParaRPr>
          </a:p>
        </p:txBody>
      </p:sp>
      <p:sp>
        <p:nvSpPr>
          <p:cNvPr id="73732" name="Text Box 8"/>
          <p:cNvSpPr txBox="1">
            <a:spLocks noChangeArrowheads="1"/>
          </p:cNvSpPr>
          <p:nvPr/>
        </p:nvSpPr>
        <p:spPr bwMode="auto">
          <a:xfrm>
            <a:off x="182563" y="6623050"/>
            <a:ext cx="4557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00">
                <a:latin typeface="Corbel" charset="0"/>
                <a:cs typeface="Arial" charset="0"/>
              </a:rPr>
              <a:t>Winiama mask performance (masks greet guests in the village), 2006. Ouri, Burkina Faso.Photographed by Christopher Roy.</a:t>
            </a:r>
          </a:p>
        </p:txBody>
      </p:sp>
      <p:sp>
        <p:nvSpPr>
          <p:cNvPr id="73733" name="Text Box 8"/>
          <p:cNvSpPr txBox="1">
            <a:spLocks noChangeArrowheads="1"/>
          </p:cNvSpPr>
          <p:nvPr/>
        </p:nvSpPr>
        <p:spPr bwMode="auto">
          <a:xfrm>
            <a:off x="4826000" y="6608763"/>
            <a:ext cx="3668713"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00">
                <a:latin typeface="Corbel" charset="0"/>
                <a:cs typeface="Arial" charset="0"/>
              </a:rPr>
              <a:t> Senufo, Pelerova Masker, 1979. Tiasso, Côte d'Ivoire. Photographed by Herbert Cole.  </a:t>
            </a:r>
          </a:p>
        </p:txBody>
      </p:sp>
    </p:spTree>
    <p:extLst>
      <p:ext uri="{BB962C8B-B14F-4D97-AF65-F5344CB8AC3E}">
        <p14:creationId xmlns:p14="http://schemas.microsoft.com/office/powerpoint/2010/main" xmlns="" val="186118848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t="10156" r="51250" b="23438"/>
          <a:stretch>
            <a:fillRect/>
          </a:stretch>
        </p:blipFill>
        <p:spPr bwMode="auto">
          <a:xfrm>
            <a:off x="3200400" y="0"/>
            <a:ext cx="59436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4" name="5e23e522-d101-46db-96b3-252de7bca09d.jpg" descr="ARTstor Image">
            <a:hlinkClick r:id="rId4"/>
          </p:cNvPr>
          <p:cNvPicPr>
            <a:picLocks noChangeAspect="1"/>
          </p:cNvPicPr>
          <p:nvPr/>
        </p:nvPicPr>
        <p:blipFill>
          <a:blip r:embed="rId5">
            <a:extLst>
              <a:ext uri="{28A0092B-C50C-407E-A947-70E740481C1C}">
                <a14:useLocalDpi xmlns:a14="http://schemas.microsoft.com/office/drawing/2010/main" xmlns="" val="0"/>
              </a:ext>
            </a:extLst>
          </a:blip>
          <a:srcRect r="-8009" b="-3999"/>
          <a:stretch>
            <a:fillRect/>
          </a:stretch>
        </p:blipFill>
        <p:spPr bwMode="auto">
          <a:xfrm>
            <a:off x="0" y="-66675"/>
            <a:ext cx="4953000" cy="715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TextBox 4"/>
          <p:cNvSpPr txBox="1">
            <a:spLocks noChangeArrowheads="1"/>
          </p:cNvSpPr>
          <p:nvPr/>
        </p:nvSpPr>
        <p:spPr bwMode="auto">
          <a:xfrm>
            <a:off x="228600" y="304800"/>
            <a:ext cx="7239000" cy="400050"/>
          </a:xfrm>
          <a:prstGeom prst="rect">
            <a:avLst/>
          </a:prstGeom>
          <a:solidFill>
            <a:schemeClr val="bg1"/>
          </a:solidFill>
          <a:ln w="9525">
            <a:solidFill>
              <a:schemeClr val="tx2"/>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latin typeface="Calibri" charset="0"/>
                <a:cs typeface="Arial" charset="0"/>
              </a:rPr>
              <a:t>Magnum Photos – 80,000 photos of world events, people, places</a:t>
            </a:r>
          </a:p>
        </p:txBody>
      </p:sp>
      <p:sp>
        <p:nvSpPr>
          <p:cNvPr id="74756" name="TextBox 5"/>
          <p:cNvSpPr txBox="1">
            <a:spLocks noChangeArrowheads="1"/>
          </p:cNvSpPr>
          <p:nvPr/>
        </p:nvSpPr>
        <p:spPr bwMode="auto">
          <a:xfrm>
            <a:off x="4572000" y="6096000"/>
            <a:ext cx="45720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cs typeface="Arial" charset="0"/>
              </a:rPr>
              <a:t>(LEFT) Paolo Pellegrin: Muammar Qaddafi in his residential compound, Tripoli, Libya, 2002. (ABOVE) Philippe Halsman: Audrey HEPBURN posing for a LIFE Magazine cover, 1955. </a:t>
            </a:r>
          </a:p>
          <a:p>
            <a:pPr eaLnBrk="1" hangingPunct="1"/>
            <a:endParaRPr lang="en-US" sz="1200">
              <a:latin typeface="Calibri" charset="0"/>
              <a:cs typeface="Arial" charset="0"/>
            </a:endParaRPr>
          </a:p>
        </p:txBody>
      </p:sp>
    </p:spTree>
    <p:extLst>
      <p:ext uri="{BB962C8B-B14F-4D97-AF65-F5344CB8AC3E}">
        <p14:creationId xmlns:p14="http://schemas.microsoft.com/office/powerpoint/2010/main" xmlns="" val="11216333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8"/>
          <p:cNvSpPr>
            <a:spLocks noChangeArrowheads="1"/>
          </p:cNvSpPr>
          <p:nvPr/>
        </p:nvSpPr>
        <p:spPr bwMode="auto">
          <a:xfrm>
            <a:off x="5867400" y="228600"/>
            <a:ext cx="3119438" cy="603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166688" lvl="1" indent="-165100" defTabSz="912813">
              <a:lnSpc>
                <a:spcPct val="110000"/>
              </a:lnSpc>
              <a:spcAft>
                <a:spcPct val="50000"/>
              </a:spcAft>
              <a:buClr>
                <a:schemeClr val="tx1"/>
              </a:buClr>
            </a:pPr>
            <a:r>
              <a:rPr lang="en-US" sz="2000" b="1">
                <a:latin typeface="Calibri" charset="0"/>
              </a:rPr>
              <a:t>ARTstor Digital Library Today</a:t>
            </a:r>
          </a:p>
          <a:p>
            <a:pPr marL="166688" lvl="1" indent="-165100" defTabSz="912813">
              <a:lnSpc>
                <a:spcPct val="110000"/>
              </a:lnSpc>
              <a:spcAft>
                <a:spcPct val="50000"/>
              </a:spcAft>
              <a:buClr>
                <a:schemeClr val="tx1"/>
              </a:buClr>
            </a:pPr>
            <a:endParaRPr lang="en-US" sz="2000" b="1">
              <a:latin typeface="Calibri" charset="0"/>
            </a:endParaRPr>
          </a:p>
          <a:p>
            <a:pPr marL="166688" lvl="1" indent="-165100" defTabSz="912813">
              <a:lnSpc>
                <a:spcPct val="110000"/>
              </a:lnSpc>
              <a:spcAft>
                <a:spcPct val="50000"/>
              </a:spcAft>
              <a:buClr>
                <a:schemeClr val="tx1"/>
              </a:buClr>
              <a:buFont typeface="Arial" charset="0"/>
              <a:buChar char="•"/>
            </a:pPr>
            <a:r>
              <a:rPr lang="en-US" sz="1600">
                <a:latin typeface="Calibri" charset="0"/>
              </a:rPr>
              <a:t>Founded by The Andrew W. Mellon Foundation in 2001</a:t>
            </a:r>
          </a:p>
          <a:p>
            <a:pPr marL="166688" lvl="1" indent="-165100" defTabSz="912813">
              <a:lnSpc>
                <a:spcPct val="110000"/>
              </a:lnSpc>
              <a:spcAft>
                <a:spcPct val="50000"/>
              </a:spcAft>
              <a:buClr>
                <a:schemeClr val="tx1"/>
              </a:buClr>
              <a:buFont typeface="Arial" charset="0"/>
              <a:buChar char="•"/>
            </a:pPr>
            <a:r>
              <a:rPr lang="en-US" sz="1600">
                <a:latin typeface="Calibri" charset="0"/>
              </a:rPr>
              <a:t>Independent nonprofit organization since 2003</a:t>
            </a:r>
          </a:p>
          <a:p>
            <a:pPr marL="166688" lvl="1" indent="-165100" defTabSz="912813">
              <a:lnSpc>
                <a:spcPct val="110000"/>
              </a:lnSpc>
              <a:spcAft>
                <a:spcPct val="50000"/>
              </a:spcAft>
              <a:buClr>
                <a:schemeClr val="tx1"/>
              </a:buClr>
              <a:buFont typeface="Arial" charset="0"/>
              <a:buChar char="•"/>
            </a:pPr>
            <a:r>
              <a:rPr lang="en-US" sz="1600">
                <a:latin typeface="Calibri" charset="0"/>
              </a:rPr>
              <a:t>Launched in July 1, 2004</a:t>
            </a:r>
          </a:p>
          <a:p>
            <a:pPr marL="166688" lvl="1" indent="-165100" defTabSz="912813">
              <a:lnSpc>
                <a:spcPct val="110000"/>
              </a:lnSpc>
              <a:spcAft>
                <a:spcPct val="50000"/>
              </a:spcAft>
              <a:buClr>
                <a:schemeClr val="tx1"/>
              </a:buClr>
              <a:buFont typeface="Arial" charset="0"/>
              <a:buChar char="•"/>
            </a:pPr>
            <a:r>
              <a:rPr lang="en-US" sz="1600">
                <a:latin typeface="Calibri" charset="0"/>
              </a:rPr>
              <a:t>1.5 million images and growing</a:t>
            </a:r>
          </a:p>
          <a:p>
            <a:pPr marL="166688" lvl="1" indent="-165100" defTabSz="912813">
              <a:lnSpc>
                <a:spcPct val="110000"/>
              </a:lnSpc>
              <a:spcAft>
                <a:spcPct val="50000"/>
              </a:spcAft>
              <a:buClr>
                <a:schemeClr val="tx1"/>
              </a:buClr>
              <a:buFont typeface="Arial" charset="0"/>
              <a:buChar char="•"/>
            </a:pPr>
            <a:r>
              <a:rPr lang="en-US" sz="1600">
                <a:latin typeface="Calibri" charset="0"/>
              </a:rPr>
              <a:t>200+ museum &amp; special collections</a:t>
            </a:r>
          </a:p>
          <a:p>
            <a:pPr marL="166688" lvl="1" indent="-165100" defTabSz="912813">
              <a:lnSpc>
                <a:spcPct val="110000"/>
              </a:lnSpc>
              <a:spcAft>
                <a:spcPct val="50000"/>
              </a:spcAft>
              <a:buClr>
                <a:schemeClr val="tx1"/>
              </a:buClr>
              <a:buFont typeface="Arial" charset="0"/>
              <a:buChar char="•"/>
            </a:pPr>
            <a:r>
              <a:rPr lang="en-US" sz="1600">
                <a:latin typeface="Calibri" charset="0"/>
              </a:rPr>
              <a:t>Museums, archives, libraries, artists, artists’ estates, scholars, photographers </a:t>
            </a:r>
          </a:p>
          <a:p>
            <a:pPr marL="166688" lvl="1" indent="-165100" defTabSz="912813">
              <a:lnSpc>
                <a:spcPct val="110000"/>
              </a:lnSpc>
              <a:spcAft>
                <a:spcPct val="50000"/>
              </a:spcAft>
              <a:buClr>
                <a:schemeClr val="tx1"/>
              </a:buClr>
              <a:buFont typeface="Arial" charset="0"/>
              <a:buChar char="•"/>
            </a:pPr>
            <a:r>
              <a:rPr lang="en-US" sz="1600">
                <a:latin typeface="Calibri" charset="0"/>
              </a:rPr>
              <a:t>Password-protected database restricted to educational and scholarly users</a:t>
            </a:r>
          </a:p>
          <a:p>
            <a:pPr marL="166688" lvl="1" indent="-165100" defTabSz="912813">
              <a:lnSpc>
                <a:spcPct val="110000"/>
              </a:lnSpc>
              <a:spcAft>
                <a:spcPct val="50000"/>
              </a:spcAft>
              <a:buClr>
                <a:schemeClr val="tx1"/>
              </a:buClr>
              <a:buFont typeface="Arial" charset="0"/>
              <a:buChar char="•"/>
            </a:pPr>
            <a:endParaRPr lang="en-US">
              <a:latin typeface="Calibri" charset="0"/>
            </a:endParaRPr>
          </a:p>
          <a:p>
            <a:pPr marL="166688" lvl="1" indent="-165100" defTabSz="912813">
              <a:lnSpc>
                <a:spcPct val="110000"/>
              </a:lnSpc>
              <a:spcAft>
                <a:spcPct val="50000"/>
              </a:spcAft>
              <a:buClr>
                <a:schemeClr val="tx1"/>
              </a:buClr>
            </a:pPr>
            <a:endParaRPr lang="en-US">
              <a:latin typeface="Calibri" charset="0"/>
            </a:endParaRPr>
          </a:p>
          <a:p>
            <a:pPr marL="166688" lvl="1" indent="-165100" defTabSz="912813">
              <a:lnSpc>
                <a:spcPct val="110000"/>
              </a:lnSpc>
              <a:spcAft>
                <a:spcPct val="50000"/>
              </a:spcAft>
              <a:buClr>
                <a:schemeClr val="tx1"/>
              </a:buClr>
              <a:buFont typeface="Arial" charset="0"/>
              <a:buChar char="•"/>
            </a:pPr>
            <a:endParaRPr lang="en-US">
              <a:latin typeface="Calibri" charset="0"/>
            </a:endParaRPr>
          </a:p>
          <a:p>
            <a:pPr marL="166688" lvl="1" indent="-165100" defTabSz="912813">
              <a:lnSpc>
                <a:spcPct val="110000"/>
              </a:lnSpc>
              <a:spcAft>
                <a:spcPct val="50000"/>
              </a:spcAft>
              <a:buClr>
                <a:schemeClr val="tx1"/>
              </a:buClr>
              <a:buFont typeface="Arial" charset="0"/>
              <a:buChar char="•"/>
            </a:pPr>
            <a:endParaRPr lang="en-US">
              <a:latin typeface="Calibri" charset="0"/>
            </a:endParaRPr>
          </a:p>
          <a:p>
            <a:pPr marL="166688" lvl="1" indent="-165100" defTabSz="912813">
              <a:lnSpc>
                <a:spcPct val="110000"/>
              </a:lnSpc>
              <a:spcAft>
                <a:spcPct val="50000"/>
              </a:spcAft>
              <a:buClr>
                <a:schemeClr val="tx1"/>
              </a:buClr>
              <a:buFont typeface="Arial" charset="0"/>
              <a:buChar char="•"/>
            </a:pPr>
            <a:endParaRPr lang="en-US">
              <a:latin typeface="Calibri" charset="0"/>
            </a:endParaRPr>
          </a:p>
          <a:p>
            <a:pPr marL="166688" lvl="1" indent="-165100" defTabSz="912813">
              <a:lnSpc>
                <a:spcPct val="110000"/>
              </a:lnSpc>
              <a:spcAft>
                <a:spcPct val="50000"/>
              </a:spcAft>
              <a:buClr>
                <a:schemeClr val="tx1"/>
              </a:buClr>
              <a:buFont typeface="Arial" charset="0"/>
              <a:buChar char="•"/>
            </a:pPr>
            <a:endParaRPr lang="en-US">
              <a:latin typeface="Calibri" charset="0"/>
            </a:endParaRPr>
          </a:p>
          <a:p>
            <a:pPr marL="166688" lvl="1" indent="-165100" defTabSz="912813">
              <a:lnSpc>
                <a:spcPct val="110000"/>
              </a:lnSpc>
              <a:spcAft>
                <a:spcPct val="50000"/>
              </a:spcAft>
              <a:buClr>
                <a:schemeClr val="tx1"/>
              </a:buClr>
              <a:buFont typeface="Arial" charset="0"/>
              <a:buChar char="•"/>
            </a:pPr>
            <a:endParaRPr lang="en-US">
              <a:latin typeface="Calibri" charset="0"/>
            </a:endParaRPr>
          </a:p>
        </p:txBody>
      </p:sp>
      <p:pic>
        <p:nvPicPr>
          <p:cNvPr id="75778" name="Picture 7"/>
          <p:cNvPicPr>
            <a:picLocks noChangeAspect="1" noChangeArrowheads="1"/>
          </p:cNvPicPr>
          <p:nvPr/>
        </p:nvPicPr>
        <p:blipFill>
          <a:blip r:embed="rId3">
            <a:extLst>
              <a:ext uri="{28A0092B-C50C-407E-A947-70E740481C1C}">
                <a14:useLocalDpi xmlns:a14="http://schemas.microsoft.com/office/drawing/2010/main" xmlns="" val="0"/>
              </a:ext>
            </a:extLst>
          </a:blip>
          <a:srcRect l="23750" t="8594" r="23750" b="13281"/>
          <a:stretch>
            <a:fillRect/>
          </a:stretch>
        </p:blipFill>
        <p:spPr bwMode="auto">
          <a:xfrm>
            <a:off x="0" y="0"/>
            <a:ext cx="5761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solidFill>
                <a:srgbClr val="898989"/>
              </a:solidFill>
              <a:latin typeface="Calibri" charset="0"/>
              <a:cs typeface="Arial" charset="0"/>
            </a:endParaRPr>
          </a:p>
        </p:txBody>
      </p:sp>
    </p:spTree>
    <p:extLst>
      <p:ext uri="{BB962C8B-B14F-4D97-AF65-F5344CB8AC3E}">
        <p14:creationId xmlns:p14="http://schemas.microsoft.com/office/powerpoint/2010/main" xmlns="" val="1811570365"/>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7e67805d-c4a6-4c9c-ac51-57dd52d3e626.jpg" descr="ARTstor Image">
            <a:hlinkClick r:id="rId3"/>
          </p:cNvPr>
          <p:cNvPicPr>
            <a:picLocks noChangeAspect="1"/>
          </p:cNvPicPr>
          <p:nvPr/>
        </p:nvPicPr>
        <p:blipFill>
          <a:blip r:embed="rId4"/>
          <a:stretch>
            <a:fillRect/>
          </a:stretch>
        </p:blipFill>
        <p:spPr>
          <a:xfrm>
            <a:off x="1138799" y="5264"/>
            <a:ext cx="6866401" cy="6857472"/>
          </a:xfrm>
          <a:prstGeom prst="rect">
            <a:avLst/>
          </a:prstGeom>
        </p:spPr>
      </p:pic>
    </p:spTree>
    <p:extLst>
      <p:ext uri="{BB962C8B-B14F-4D97-AF65-F5344CB8AC3E}">
        <p14:creationId xmlns:p14="http://schemas.microsoft.com/office/powerpoint/2010/main" xmlns="" val="4044972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xmlns="" val="647607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smtClean="0">
                <a:ea typeface="ＭＳ Ｐゴシック" charset="-128"/>
              </a:rPr>
              <a:t>Sample problem:</a:t>
            </a:r>
          </a:p>
        </p:txBody>
      </p:sp>
      <p:sp>
        <p:nvSpPr>
          <p:cNvPr id="17410" name="Rectangle 3"/>
          <p:cNvSpPr>
            <a:spLocks noGrp="1" noChangeArrowheads="1"/>
          </p:cNvSpPr>
          <p:nvPr>
            <p:ph type="body" idx="1"/>
          </p:nvPr>
        </p:nvSpPr>
        <p:spPr>
          <a:xfrm>
            <a:off x="457200" y="1371600"/>
            <a:ext cx="8229600" cy="4530725"/>
          </a:xfrm>
        </p:spPr>
        <p:txBody>
          <a:bodyPr/>
          <a:lstStyle/>
          <a:p>
            <a:pPr eaLnBrk="1" hangingPunct="1">
              <a:lnSpc>
                <a:spcPct val="90000"/>
              </a:lnSpc>
            </a:pPr>
            <a:r>
              <a:rPr lang="en-US" sz="2400" smtClean="0">
                <a:ea typeface="ＭＳ Ｐゴシック" charset="-128"/>
              </a:rPr>
              <a:t>Core data</a:t>
            </a:r>
          </a:p>
          <a:p>
            <a:pPr marL="742950" lvl="1" indent="-285750" eaLnBrk="1" hangingPunct="1">
              <a:lnSpc>
                <a:spcPct val="90000"/>
              </a:lnSpc>
            </a:pPr>
            <a:r>
              <a:rPr lang="en-US" sz="2000" smtClean="0">
                <a:ea typeface="Arial" pitchFamily="34" charset="0"/>
              </a:rPr>
              <a:t>Falling Water or </a:t>
            </a:r>
            <a:r>
              <a:rPr lang="en-US" sz="2000" i="1" smtClean="0">
                <a:solidFill>
                  <a:schemeClr val="tx2"/>
                </a:solidFill>
                <a:ea typeface="Arial" pitchFamily="34" charset="0"/>
              </a:rPr>
              <a:t>Fallingwater</a:t>
            </a:r>
          </a:p>
          <a:p>
            <a:pPr marL="742950" lvl="1" indent="-285750" eaLnBrk="1" hangingPunct="1">
              <a:lnSpc>
                <a:spcPct val="90000"/>
              </a:lnSpc>
            </a:pPr>
            <a:r>
              <a:rPr lang="en-US" sz="2000" i="1" smtClean="0">
                <a:solidFill>
                  <a:schemeClr val="tx2"/>
                </a:solidFill>
                <a:ea typeface="Arial" pitchFamily="34" charset="0"/>
              </a:rPr>
              <a:t>Kaufmann</a:t>
            </a:r>
            <a:r>
              <a:rPr lang="en-US" sz="2000" smtClean="0">
                <a:ea typeface="Arial" pitchFamily="34" charset="0"/>
              </a:rPr>
              <a:t> or Kauffman House</a:t>
            </a:r>
          </a:p>
          <a:p>
            <a:pPr marL="742950" lvl="1" indent="-285750" eaLnBrk="1" hangingPunct="1">
              <a:lnSpc>
                <a:spcPct val="90000"/>
              </a:lnSpc>
            </a:pPr>
            <a:r>
              <a:rPr lang="en-US" sz="2000" smtClean="0">
                <a:ea typeface="Arial" pitchFamily="34" charset="0"/>
              </a:rPr>
              <a:t>Edgar J. Kaufmann Sr. Residence or Kaufmann Desert House</a:t>
            </a:r>
          </a:p>
          <a:p>
            <a:pPr marL="742950" lvl="1" indent="-285750" eaLnBrk="1" hangingPunct="1">
              <a:lnSpc>
                <a:spcPct val="90000"/>
              </a:lnSpc>
            </a:pPr>
            <a:r>
              <a:rPr lang="en-US" sz="2000" i="1" smtClean="0">
                <a:solidFill>
                  <a:schemeClr val="tx2"/>
                </a:solidFill>
                <a:ea typeface="Arial" pitchFamily="34" charset="0"/>
              </a:rPr>
              <a:t>Frank Lloyd Wright</a:t>
            </a:r>
            <a:r>
              <a:rPr lang="en-US" sz="2000" smtClean="0">
                <a:ea typeface="Arial" pitchFamily="34" charset="0"/>
              </a:rPr>
              <a:t> or Richard Neutra ?</a:t>
            </a:r>
          </a:p>
          <a:p>
            <a:pPr marL="742950" lvl="1" indent="-285750" eaLnBrk="1" hangingPunct="1">
              <a:lnSpc>
                <a:spcPct val="90000"/>
              </a:lnSpc>
            </a:pPr>
            <a:r>
              <a:rPr lang="en-US" sz="2000" i="1" smtClean="0">
                <a:solidFill>
                  <a:schemeClr val="tx2"/>
                </a:solidFill>
                <a:ea typeface="Arial" pitchFamily="34" charset="0"/>
              </a:rPr>
              <a:t>Mill Run</a:t>
            </a:r>
            <a:r>
              <a:rPr lang="en-US" sz="2000" smtClean="0">
                <a:ea typeface="Arial" pitchFamily="34" charset="0"/>
              </a:rPr>
              <a:t> or Bear Run?</a:t>
            </a:r>
          </a:p>
          <a:p>
            <a:pPr marL="742950" lvl="1" indent="-285750" eaLnBrk="1" hangingPunct="1">
              <a:lnSpc>
                <a:spcPct val="90000"/>
              </a:lnSpc>
              <a:buFont typeface="Wingdings" pitchFamily="2" charset="2"/>
              <a:buNone/>
            </a:pPr>
            <a:endParaRPr lang="en-US" sz="2000" smtClean="0">
              <a:ea typeface="Arial" pitchFamily="34" charset="0"/>
            </a:endParaRPr>
          </a:p>
          <a:p>
            <a:pPr eaLnBrk="1" hangingPunct="1">
              <a:lnSpc>
                <a:spcPct val="90000"/>
              </a:lnSpc>
            </a:pPr>
            <a:r>
              <a:rPr lang="en-US" sz="2400" smtClean="0">
                <a:ea typeface="ＭＳ Ｐゴシック" charset="-128"/>
              </a:rPr>
              <a:t>Enhanced data</a:t>
            </a:r>
          </a:p>
          <a:p>
            <a:pPr marL="742950" lvl="1" indent="-285750" eaLnBrk="1" hangingPunct="1">
              <a:lnSpc>
                <a:spcPct val="90000"/>
              </a:lnSpc>
            </a:pPr>
            <a:r>
              <a:rPr lang="en-US" sz="2000" smtClean="0">
                <a:ea typeface="Arial" pitchFamily="34" charset="0"/>
              </a:rPr>
              <a:t>Geo-code</a:t>
            </a:r>
          </a:p>
          <a:p>
            <a:pPr marL="742950" lvl="1" indent="-285750" eaLnBrk="1" hangingPunct="1">
              <a:lnSpc>
                <a:spcPct val="90000"/>
              </a:lnSpc>
            </a:pPr>
            <a:r>
              <a:rPr lang="en-US" sz="2000" smtClean="0">
                <a:ea typeface="Arial" pitchFamily="34" charset="0"/>
              </a:rPr>
              <a:t>Dates</a:t>
            </a:r>
          </a:p>
          <a:p>
            <a:pPr marL="742950" lvl="1" indent="-285750" eaLnBrk="1" hangingPunct="1">
              <a:lnSpc>
                <a:spcPct val="90000"/>
              </a:lnSpc>
            </a:pPr>
            <a:r>
              <a:rPr lang="en-US" sz="2000" smtClean="0">
                <a:ea typeface="Arial" pitchFamily="34" charset="0"/>
              </a:rPr>
              <a:t>View</a:t>
            </a:r>
          </a:p>
          <a:p>
            <a:pPr marL="742950" lvl="1" indent="-285750" eaLnBrk="1" hangingPunct="1">
              <a:lnSpc>
                <a:spcPct val="90000"/>
              </a:lnSpc>
            </a:pPr>
            <a:r>
              <a:rPr lang="en-US" sz="2000" smtClean="0">
                <a:ea typeface="Arial" pitchFamily="34" charset="0"/>
              </a:rPr>
              <a:t>Type</a:t>
            </a:r>
          </a:p>
        </p:txBody>
      </p:sp>
      <p:pic>
        <p:nvPicPr>
          <p:cNvPr id="17411" name="Picture 4" descr="HCOLUMBIA_114212047958"/>
          <p:cNvPicPr>
            <a:picLocks noChangeAspect="1" noChangeArrowheads="1"/>
          </p:cNvPicPr>
          <p:nvPr/>
        </p:nvPicPr>
        <p:blipFill>
          <a:blip r:embed="rId2" cstate="print"/>
          <a:srcRect/>
          <a:stretch>
            <a:fillRect/>
          </a:stretch>
        </p:blipFill>
        <p:spPr bwMode="auto">
          <a:xfrm>
            <a:off x="4419600" y="3295650"/>
            <a:ext cx="4267200" cy="2800350"/>
          </a:xfrm>
          <a:prstGeom prst="rect">
            <a:avLst/>
          </a:prstGeom>
          <a:noFill/>
          <a:ln w="9525">
            <a:noFill/>
            <a:miter lim="800000"/>
            <a:headEnd/>
            <a:tailEnd/>
          </a:ln>
        </p:spPr>
      </p:pic>
    </p:spTree>
    <p:extLst>
      <p:ext uri="{BB962C8B-B14F-4D97-AF65-F5344CB8AC3E}">
        <p14:creationId xmlns:p14="http://schemas.microsoft.com/office/powerpoint/2010/main" xmlns="" val="9931776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1813</TotalTime>
  <Words>1627</Words>
  <Application>Microsoft Macintosh PowerPoint</Application>
  <PresentationFormat>On-screen Show (4:3)</PresentationFormat>
  <Paragraphs>306</Paragraphs>
  <Slides>64</Slides>
  <Notes>45</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The Built Works Registry and the Infrastructure to Support it James Shulman </vt:lpstr>
      <vt:lpstr>Slide 2</vt:lpstr>
      <vt:lpstr>Slide 3</vt:lpstr>
      <vt:lpstr>Slide 4</vt:lpstr>
      <vt:lpstr>Slide 5</vt:lpstr>
      <vt:lpstr>Slide 6</vt:lpstr>
      <vt:lpstr>Slide 7</vt:lpstr>
      <vt:lpstr>Slide 8</vt:lpstr>
      <vt:lpstr>Sample problem:</vt:lpstr>
      <vt:lpstr>Sample data</vt:lpstr>
      <vt:lpstr>Sample data</vt:lpstr>
      <vt:lpstr>Sample data</vt:lpstr>
      <vt:lpstr>Slide 13</vt:lpstr>
      <vt:lpstr>BWR partnership</vt:lpstr>
      <vt:lpstr>BWR project goals</vt:lpstr>
      <vt:lpstr>Policies</vt:lpstr>
      <vt:lpstr>Slide 17</vt:lpstr>
      <vt:lpstr>Associated images – What are instructors teaching?</vt:lpstr>
      <vt:lpstr> Discover related images</vt:lpstr>
      <vt:lpstr>Slide 20</vt:lpstr>
      <vt:lpstr>Slide 21</vt:lpstr>
      <vt:lpstr>Slide 22</vt:lpstr>
      <vt:lpstr>Slide 23</vt:lpstr>
      <vt:lpstr>Content</vt:lpstr>
      <vt:lpstr>BWR ‘seed’ content </vt:lpstr>
      <vt:lpstr>Content development</vt:lpstr>
      <vt:lpstr>Slide 27</vt:lpstr>
      <vt:lpstr>Disambiguate criteria</vt:lpstr>
      <vt:lpstr> Authority</vt:lpstr>
      <vt:lpstr>How will BWR gain scale?</vt:lpstr>
      <vt:lpstr> </vt:lpstr>
      <vt:lpstr>Gernsheim Photographic Corpus of Drawings</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 </vt:lpstr>
      <vt:lpstr>Slide 61</vt:lpstr>
      <vt:lpstr>   African and African-American studies Christopher Roy and Herbert Cole: African field photography  </vt:lpstr>
      <vt:lpstr>Slide 63</vt:lpstr>
      <vt:lpstr>Slide 64</vt:lpstr>
    </vt:vector>
  </TitlesOfParts>
  <Company>Ithaka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18</cp:revision>
  <dcterms:created xsi:type="dcterms:W3CDTF">2013-06-19T13:30:37Z</dcterms:created>
  <dcterms:modified xsi:type="dcterms:W3CDTF">2013-08-12T06:42:22Z</dcterms:modified>
</cp:coreProperties>
</file>